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4" r:id="rId1"/>
    <p:sldMasterId id="2147483655" r:id="rId2"/>
  </p:sldMasterIdLst>
  <p:notesMasterIdLst>
    <p:notesMasterId r:id="rId18"/>
  </p:notesMasterIdLst>
  <p:sldIdLst>
    <p:sldId id="414" r:id="rId3"/>
    <p:sldId id="395" r:id="rId4"/>
    <p:sldId id="396" r:id="rId5"/>
    <p:sldId id="397" r:id="rId6"/>
    <p:sldId id="398" r:id="rId7"/>
    <p:sldId id="399" r:id="rId8"/>
    <p:sldId id="400" r:id="rId9"/>
    <p:sldId id="401" r:id="rId10"/>
    <p:sldId id="402" r:id="rId11"/>
    <p:sldId id="403" r:id="rId12"/>
    <p:sldId id="404" r:id="rId13"/>
    <p:sldId id="266" r:id="rId14"/>
    <p:sldId id="415" r:id="rId15"/>
    <p:sldId id="405" r:id="rId16"/>
    <p:sldId id="406" r:id="rId17"/>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1379480-A312-43F6-959B-FE4A100BF2F4}">
  <a:tblStyle styleId="{51379480-A312-43F6-959B-FE4A100BF2F4}" styleName="Table_0">
    <a:wholeTbl>
      <a:tcTxStyle>
        <a:font>
          <a:latin typeface="Arial"/>
          <a:ea typeface="Arial"/>
          <a:cs typeface="Arial"/>
        </a:font>
        <a:srgbClr val="000000"/>
      </a:tcTxStyle>
      <a:tcStyle>
        <a:tcBdr>
          <a:left>
            <a:ln w="9525" cap="flat" cmpd="sng">
              <a:solidFill>
                <a:srgbClr val="000000"/>
              </a:solidFill>
              <a:prstDash val="solid"/>
              <a:round/>
              <a:headEnd type="none" w="sm" len="sm"/>
              <a:tailEnd type="none" w="sm" len="sm"/>
            </a:ln>
          </a:left>
          <a:right>
            <a:ln w="9525" cap="flat" cmpd="sng">
              <a:solidFill>
                <a:srgbClr val="000000"/>
              </a:solidFill>
              <a:prstDash val="solid"/>
              <a:round/>
              <a:headEnd type="none" w="sm" len="sm"/>
              <a:tailEnd type="none" w="sm" len="sm"/>
            </a:ln>
          </a:right>
          <a:top>
            <a:ln w="9525" cap="flat" cmpd="sng">
              <a:solidFill>
                <a:srgbClr val="000000"/>
              </a:solidFill>
              <a:prstDash val="solid"/>
              <a:round/>
              <a:headEnd type="none" w="sm" len="sm"/>
              <a:tailEnd type="none" w="sm" len="sm"/>
            </a:ln>
          </a:top>
          <a:bottom>
            <a:ln w="9525" cap="flat" cmpd="sng">
              <a:solidFill>
                <a:srgbClr val="000000"/>
              </a:solidFill>
              <a:prstDash val="solid"/>
              <a:round/>
              <a:headEnd type="none" w="sm" len="sm"/>
              <a:tailEnd type="none" w="sm" len="sm"/>
            </a:ln>
          </a:bottom>
          <a:insideH>
            <a:ln w="9525" cap="flat" cmpd="sng">
              <a:solidFill>
                <a:srgbClr val="000000"/>
              </a:solidFill>
              <a:prstDash val="solid"/>
              <a:round/>
              <a:headEnd type="none" w="sm" len="sm"/>
              <a:tailEnd type="none" w="sm" len="sm"/>
            </a:ln>
          </a:insideH>
          <a:insideV>
            <a:ln w="9525" cap="flat" cmpd="sng">
              <a:solidFill>
                <a:srgbClr val="000000"/>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7" d="100"/>
          <a:sy n="107" d="100"/>
        </p:scale>
        <p:origin x="758" y="38"/>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notesMaster" Target="notesMasters/notesMaster1.xml"/><Relationship Id="rId3" Type="http://schemas.openxmlformats.org/officeDocument/2006/relationships/slide" Target="slides/slide1.xml"/><Relationship Id="rId21"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lstStyle>
            <a:lvl1pPr marL="457200" lvl="0" indent="-317500">
              <a:spcBef>
                <a:spcPts val="0"/>
              </a:spcBef>
              <a:spcAft>
                <a:spcPts val="0"/>
              </a:spcAft>
              <a:buSzPts val="1400"/>
              <a:buChar char="●"/>
              <a:defRPr sz="1100"/>
            </a:lvl1pPr>
            <a:lvl2pPr marL="914400" lvl="1" indent="-317500">
              <a:spcBef>
                <a:spcPts val="0"/>
              </a:spcBef>
              <a:spcAft>
                <a:spcPts val="0"/>
              </a:spcAft>
              <a:buSzPts val="1400"/>
              <a:buChar char="○"/>
              <a:defRPr sz="1100"/>
            </a:lvl2pPr>
            <a:lvl3pPr marL="1371600" lvl="2" indent="-317500">
              <a:spcBef>
                <a:spcPts val="0"/>
              </a:spcBef>
              <a:spcAft>
                <a:spcPts val="0"/>
              </a:spcAft>
              <a:buSzPts val="1400"/>
              <a:buChar char="■"/>
              <a:defRPr sz="1100"/>
            </a:lvl3pPr>
            <a:lvl4pPr marL="1828800" lvl="3" indent="-317500">
              <a:spcBef>
                <a:spcPts val="0"/>
              </a:spcBef>
              <a:spcAft>
                <a:spcPts val="0"/>
              </a:spcAft>
              <a:buSzPts val="1400"/>
              <a:buChar char="●"/>
              <a:defRPr sz="1100"/>
            </a:lvl4pPr>
            <a:lvl5pPr marL="2286000" lvl="4" indent="-317500">
              <a:spcBef>
                <a:spcPts val="0"/>
              </a:spcBef>
              <a:spcAft>
                <a:spcPts val="0"/>
              </a:spcAft>
              <a:buSzPts val="1400"/>
              <a:buChar char="○"/>
              <a:defRPr sz="1100"/>
            </a:lvl5pPr>
            <a:lvl6pPr marL="2743200" lvl="5" indent="-317500">
              <a:spcBef>
                <a:spcPts val="0"/>
              </a:spcBef>
              <a:spcAft>
                <a:spcPts val="0"/>
              </a:spcAft>
              <a:buSzPts val="1400"/>
              <a:buChar char="■"/>
              <a:defRPr sz="1100"/>
            </a:lvl6pPr>
            <a:lvl7pPr marL="3200400" lvl="6" indent="-317500">
              <a:spcBef>
                <a:spcPts val="0"/>
              </a:spcBef>
              <a:spcAft>
                <a:spcPts val="0"/>
              </a:spcAft>
              <a:buSzPts val="1400"/>
              <a:buChar char="●"/>
              <a:defRPr sz="1100"/>
            </a:lvl7pPr>
            <a:lvl8pPr marL="3657600" lvl="7" indent="-317500">
              <a:spcBef>
                <a:spcPts val="0"/>
              </a:spcBef>
              <a:spcAft>
                <a:spcPts val="0"/>
              </a:spcAft>
              <a:buSzPts val="1400"/>
              <a:buChar char="○"/>
              <a:defRPr sz="1100"/>
            </a:lvl8pPr>
            <a:lvl9pPr marL="4114800" lvl="8" indent="-317500">
              <a:spcBef>
                <a:spcPts val="0"/>
              </a:spcBef>
              <a:spcAft>
                <a:spcPts val="0"/>
              </a:spcAft>
              <a:buSzPts val="1400"/>
              <a:buChar char="■"/>
              <a:defRPr sz="1100"/>
            </a:lvl9pPr>
          </a:lstStyle>
          <a:p>
            <a:endParaRPr/>
          </a:p>
        </p:txBody>
      </p:sp>
    </p:spTree>
    <p:extLst>
      <p:ext uri="{BB962C8B-B14F-4D97-AF65-F5344CB8AC3E}">
        <p14:creationId xmlns:p14="http://schemas.microsoft.com/office/powerpoint/2010/main" val="1741027030"/>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73"/>
        <p:cNvGrpSpPr/>
        <p:nvPr/>
      </p:nvGrpSpPr>
      <p:grpSpPr>
        <a:xfrm>
          <a:off x="0" y="0"/>
          <a:ext cx="0" cy="0"/>
          <a:chOff x="0" y="0"/>
          <a:chExt cx="0" cy="0"/>
        </a:xfrm>
      </p:grpSpPr>
      <p:sp>
        <p:nvSpPr>
          <p:cNvPr id="1374" name="Shape 1374"/>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375" name="Shape 1375"/>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r>
              <a:rPr lang="en"/>
              <a:t>Miners might refuse to run “non-valid” scripts</a:t>
            </a:r>
            <a:endParaRPr/>
          </a:p>
        </p:txBody>
      </p:sp>
    </p:spTree>
    <p:extLst>
      <p:ext uri="{BB962C8B-B14F-4D97-AF65-F5344CB8AC3E}">
        <p14:creationId xmlns:p14="http://schemas.microsoft.com/office/powerpoint/2010/main" val="112502868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58"/>
        <p:cNvGrpSpPr/>
        <p:nvPr/>
      </p:nvGrpSpPr>
      <p:grpSpPr>
        <a:xfrm>
          <a:off x="0" y="0"/>
          <a:ext cx="0" cy="0"/>
          <a:chOff x="0" y="0"/>
          <a:chExt cx="0" cy="0"/>
        </a:xfrm>
      </p:grpSpPr>
      <p:sp>
        <p:nvSpPr>
          <p:cNvPr id="559" name="Shape 559"/>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560" name="Shape 560"/>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extLst>
      <p:ext uri="{BB962C8B-B14F-4D97-AF65-F5344CB8AC3E}">
        <p14:creationId xmlns:p14="http://schemas.microsoft.com/office/powerpoint/2010/main" val="213867697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65"/>
        <p:cNvGrpSpPr/>
        <p:nvPr/>
      </p:nvGrpSpPr>
      <p:grpSpPr>
        <a:xfrm>
          <a:off x="0" y="0"/>
          <a:ext cx="0" cy="0"/>
          <a:chOff x="0" y="0"/>
          <a:chExt cx="0" cy="0"/>
        </a:xfrm>
      </p:grpSpPr>
      <p:sp>
        <p:nvSpPr>
          <p:cNvPr id="566" name="Shape 566"/>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567" name="Shape 567"/>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extLst>
      <p:ext uri="{BB962C8B-B14F-4D97-AF65-F5344CB8AC3E}">
        <p14:creationId xmlns:p14="http://schemas.microsoft.com/office/powerpoint/2010/main" val="408769027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80"/>
        <p:cNvGrpSpPr/>
        <p:nvPr/>
      </p:nvGrpSpPr>
      <p:grpSpPr>
        <a:xfrm>
          <a:off x="0" y="0"/>
          <a:ext cx="0" cy="0"/>
          <a:chOff x="0" y="0"/>
          <a:chExt cx="0" cy="0"/>
        </a:xfrm>
      </p:grpSpPr>
      <p:sp>
        <p:nvSpPr>
          <p:cNvPr id="1381" name="Shape 1381"/>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382" name="Shape 1382"/>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r>
              <a:rPr lang="en"/>
              <a:t>Uses: spam/griefing. Transfer to another cryptocurrency. Fidelity bond</a:t>
            </a:r>
            <a:endParaRPr/>
          </a:p>
        </p:txBody>
      </p:sp>
    </p:spTree>
    <p:extLst>
      <p:ext uri="{BB962C8B-B14F-4D97-AF65-F5344CB8AC3E}">
        <p14:creationId xmlns:p14="http://schemas.microsoft.com/office/powerpoint/2010/main" val="88016353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87"/>
        <p:cNvGrpSpPr/>
        <p:nvPr/>
      </p:nvGrpSpPr>
      <p:grpSpPr>
        <a:xfrm>
          <a:off x="0" y="0"/>
          <a:ext cx="0" cy="0"/>
          <a:chOff x="0" y="0"/>
          <a:chExt cx="0" cy="0"/>
        </a:xfrm>
      </p:grpSpPr>
      <p:sp>
        <p:nvSpPr>
          <p:cNvPr id="1388" name="Shape 1388"/>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389" name="Shape 1389"/>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endParaRPr/>
          </a:p>
        </p:txBody>
      </p:sp>
    </p:spTree>
    <p:extLst>
      <p:ext uri="{BB962C8B-B14F-4D97-AF65-F5344CB8AC3E}">
        <p14:creationId xmlns:p14="http://schemas.microsoft.com/office/powerpoint/2010/main" val="85404855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02"/>
        <p:cNvGrpSpPr/>
        <p:nvPr/>
      </p:nvGrpSpPr>
      <p:grpSpPr>
        <a:xfrm>
          <a:off x="0" y="0"/>
          <a:ext cx="0" cy="0"/>
          <a:chOff x="0" y="0"/>
          <a:chExt cx="0" cy="0"/>
        </a:xfrm>
      </p:grpSpPr>
      <p:sp>
        <p:nvSpPr>
          <p:cNvPr id="1403" name="Shape 1403"/>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404" name="Shape 1404"/>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endParaRPr/>
          </a:p>
        </p:txBody>
      </p:sp>
    </p:spTree>
    <p:extLst>
      <p:ext uri="{BB962C8B-B14F-4D97-AF65-F5344CB8AC3E}">
        <p14:creationId xmlns:p14="http://schemas.microsoft.com/office/powerpoint/2010/main" val="322897342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12"/>
        <p:cNvGrpSpPr/>
        <p:nvPr/>
      </p:nvGrpSpPr>
      <p:grpSpPr>
        <a:xfrm>
          <a:off x="0" y="0"/>
          <a:ext cx="0" cy="0"/>
          <a:chOff x="0" y="0"/>
          <a:chExt cx="0" cy="0"/>
        </a:xfrm>
      </p:grpSpPr>
      <p:sp>
        <p:nvSpPr>
          <p:cNvPr id="1413" name="Shape 1413"/>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414" name="Shape 1414"/>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endParaRPr/>
          </a:p>
        </p:txBody>
      </p:sp>
    </p:spTree>
    <p:extLst>
      <p:ext uri="{BB962C8B-B14F-4D97-AF65-F5344CB8AC3E}">
        <p14:creationId xmlns:p14="http://schemas.microsoft.com/office/powerpoint/2010/main" val="110899426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79"/>
        <p:cNvGrpSpPr/>
        <p:nvPr/>
      </p:nvGrpSpPr>
      <p:grpSpPr>
        <a:xfrm>
          <a:off x="0" y="0"/>
          <a:ext cx="0" cy="0"/>
          <a:chOff x="0" y="0"/>
          <a:chExt cx="0" cy="0"/>
        </a:xfrm>
      </p:grpSpPr>
      <p:sp>
        <p:nvSpPr>
          <p:cNvPr id="480" name="Shape 480"/>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81" name="Shape 481"/>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marR="0" lvl="0" indent="0" algn="l" rtl="0">
              <a:spcBef>
                <a:spcPts val="0"/>
              </a:spcBef>
              <a:spcAft>
                <a:spcPts val="0"/>
              </a:spcAft>
              <a:buFont typeface="Arial"/>
              <a:buNone/>
            </a:pPr>
            <a:endParaRPr sz="1100" b="0" i="0" u="none" strike="noStrike" cap="none"/>
          </a:p>
        </p:txBody>
      </p:sp>
    </p:spTree>
    <p:extLst>
      <p:ext uri="{BB962C8B-B14F-4D97-AF65-F5344CB8AC3E}">
        <p14:creationId xmlns:p14="http://schemas.microsoft.com/office/powerpoint/2010/main" val="45807260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84"/>
        <p:cNvGrpSpPr/>
        <p:nvPr/>
      </p:nvGrpSpPr>
      <p:grpSpPr>
        <a:xfrm>
          <a:off x="0" y="0"/>
          <a:ext cx="0" cy="0"/>
          <a:chOff x="0" y="0"/>
          <a:chExt cx="0" cy="0"/>
        </a:xfrm>
      </p:grpSpPr>
      <p:sp>
        <p:nvSpPr>
          <p:cNvPr id="485" name="Shape 485"/>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486" name="Shape 486"/>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r>
              <a:rPr lang="en"/>
              <a:t>Gavel from OpenClipArt.com</a:t>
            </a:r>
            <a:endParaRPr/>
          </a:p>
        </p:txBody>
      </p:sp>
    </p:spTree>
    <p:extLst>
      <p:ext uri="{BB962C8B-B14F-4D97-AF65-F5344CB8AC3E}">
        <p14:creationId xmlns:p14="http://schemas.microsoft.com/office/powerpoint/2010/main" val="131462029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7"/>
        <p:cNvGrpSpPr/>
        <p:nvPr/>
      </p:nvGrpSpPr>
      <p:grpSpPr>
        <a:xfrm>
          <a:off x="0" y="0"/>
          <a:ext cx="0" cy="0"/>
          <a:chOff x="0" y="0"/>
          <a:chExt cx="0" cy="0"/>
        </a:xfrm>
      </p:grpSpPr>
      <p:sp>
        <p:nvSpPr>
          <p:cNvPr id="508" name="Shape 508"/>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509" name="Shape 509"/>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r>
              <a:rPr lang="en"/>
              <a:t>These are mostly dead thanks to Mt. Gox, Instawallet</a:t>
            </a:r>
            <a:endParaRPr/>
          </a:p>
        </p:txBody>
      </p:sp>
    </p:spTree>
    <p:extLst>
      <p:ext uri="{BB962C8B-B14F-4D97-AF65-F5344CB8AC3E}">
        <p14:creationId xmlns:p14="http://schemas.microsoft.com/office/powerpoint/2010/main" val="8920056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28"/>
        <p:cNvGrpSpPr/>
        <p:nvPr/>
      </p:nvGrpSpPr>
      <p:grpSpPr>
        <a:xfrm>
          <a:off x="0" y="0"/>
          <a:ext cx="0" cy="0"/>
          <a:chOff x="0" y="0"/>
          <a:chExt cx="0" cy="0"/>
        </a:xfrm>
      </p:grpSpPr>
      <p:sp>
        <p:nvSpPr>
          <p:cNvPr id="529" name="Shape 529"/>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530" name="Shape 530"/>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r>
              <a:rPr lang="en"/>
              <a:t>What if Bob never paid?</a:t>
            </a:r>
            <a:endParaRPr/>
          </a:p>
        </p:txBody>
      </p:sp>
    </p:spTree>
    <p:extLst>
      <p:ext uri="{BB962C8B-B14F-4D97-AF65-F5344CB8AC3E}">
        <p14:creationId xmlns:p14="http://schemas.microsoft.com/office/powerpoint/2010/main" val="34940368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10"/>
        <p:cNvGrpSpPr/>
        <p:nvPr/>
      </p:nvGrpSpPr>
      <p:grpSpPr>
        <a:xfrm>
          <a:off x="0" y="0"/>
          <a:ext cx="0" cy="0"/>
          <a:chOff x="0" y="0"/>
          <a:chExt cx="0" cy="0"/>
        </a:xfrm>
      </p:grpSpPr>
      <p:sp>
        <p:nvSpPr>
          <p:cNvPr id="11" name="Google Shape;11;p2"/>
          <p:cNvSpPr txBox="1">
            <a:spLocks noGrp="1"/>
          </p:cNvSpPr>
          <p:nvPr>
            <p:ph type="ctrTitle"/>
          </p:nvPr>
        </p:nvSpPr>
        <p:spPr>
          <a:xfrm>
            <a:off x="685800" y="1583344"/>
            <a:ext cx="7772400" cy="1159856"/>
          </a:xfrm>
          <a:prstGeom prst="rect">
            <a:avLst/>
          </a:prstGeom>
        </p:spPr>
        <p:txBody>
          <a:bodyPr spcFirstLastPara="1" wrap="square" lIns="91425" tIns="91425" rIns="91425" bIns="91425" anchor="b" anchorCtr="0"/>
          <a:lstStyle>
            <a:lvl1pPr lvl="0" algn="ctr">
              <a:spcBef>
                <a:spcPts val="0"/>
              </a:spcBef>
              <a:spcAft>
                <a:spcPts val="0"/>
              </a:spcAft>
              <a:buSzPts val="4800"/>
              <a:buNone/>
              <a:defRPr sz="4800"/>
            </a:lvl1pPr>
            <a:lvl2pPr lvl="1" algn="ctr">
              <a:spcBef>
                <a:spcPts val="0"/>
              </a:spcBef>
              <a:spcAft>
                <a:spcPts val="0"/>
              </a:spcAft>
              <a:buSzPts val="4800"/>
              <a:buNone/>
              <a:defRPr sz="4800"/>
            </a:lvl2pPr>
            <a:lvl3pPr lvl="2" algn="ctr">
              <a:spcBef>
                <a:spcPts val="0"/>
              </a:spcBef>
              <a:spcAft>
                <a:spcPts val="0"/>
              </a:spcAft>
              <a:buSzPts val="4800"/>
              <a:buNone/>
              <a:defRPr sz="4800"/>
            </a:lvl3pPr>
            <a:lvl4pPr lvl="3" algn="ctr">
              <a:spcBef>
                <a:spcPts val="0"/>
              </a:spcBef>
              <a:spcAft>
                <a:spcPts val="0"/>
              </a:spcAft>
              <a:buSzPts val="4800"/>
              <a:buNone/>
              <a:defRPr sz="4800"/>
            </a:lvl4pPr>
            <a:lvl5pPr lvl="4" algn="ctr">
              <a:spcBef>
                <a:spcPts val="0"/>
              </a:spcBef>
              <a:spcAft>
                <a:spcPts val="0"/>
              </a:spcAft>
              <a:buSzPts val="4800"/>
              <a:buNone/>
              <a:defRPr sz="4800"/>
            </a:lvl5pPr>
            <a:lvl6pPr lvl="5" algn="ctr">
              <a:spcBef>
                <a:spcPts val="0"/>
              </a:spcBef>
              <a:spcAft>
                <a:spcPts val="0"/>
              </a:spcAft>
              <a:buSzPts val="4800"/>
              <a:buNone/>
              <a:defRPr sz="4800"/>
            </a:lvl6pPr>
            <a:lvl7pPr lvl="6" algn="ctr">
              <a:spcBef>
                <a:spcPts val="0"/>
              </a:spcBef>
              <a:spcAft>
                <a:spcPts val="0"/>
              </a:spcAft>
              <a:buSzPts val="4800"/>
              <a:buNone/>
              <a:defRPr sz="4800"/>
            </a:lvl7pPr>
            <a:lvl8pPr lvl="7" algn="ctr">
              <a:spcBef>
                <a:spcPts val="0"/>
              </a:spcBef>
              <a:spcAft>
                <a:spcPts val="0"/>
              </a:spcAft>
              <a:buSzPts val="4800"/>
              <a:buNone/>
              <a:defRPr sz="4800"/>
            </a:lvl8pPr>
            <a:lvl9pPr lvl="8" algn="ctr">
              <a:spcBef>
                <a:spcPts val="0"/>
              </a:spcBef>
              <a:spcAft>
                <a:spcPts val="0"/>
              </a:spcAft>
              <a:buSzPts val="4800"/>
              <a:buNone/>
              <a:defRPr sz="4800"/>
            </a:lvl9pPr>
          </a:lstStyle>
          <a:p>
            <a:endParaRPr/>
          </a:p>
        </p:txBody>
      </p:sp>
      <p:sp>
        <p:nvSpPr>
          <p:cNvPr id="12" name="Google Shape;12;p2"/>
          <p:cNvSpPr txBox="1">
            <a:spLocks noGrp="1"/>
          </p:cNvSpPr>
          <p:nvPr>
            <p:ph type="subTitle" idx="1"/>
          </p:nvPr>
        </p:nvSpPr>
        <p:spPr>
          <a:xfrm>
            <a:off x="685800" y="2840055"/>
            <a:ext cx="7772400" cy="784738"/>
          </a:xfrm>
          <a:prstGeom prst="rect">
            <a:avLst/>
          </a:prstGeom>
        </p:spPr>
        <p:txBody>
          <a:bodyPr spcFirstLastPara="1" wrap="square" lIns="91425" tIns="91425" rIns="91425" bIns="91425" anchor="t" anchorCtr="0"/>
          <a:lstStyle>
            <a:lvl1pPr lvl="0" algn="ctr">
              <a:spcBef>
                <a:spcPts val="0"/>
              </a:spcBef>
              <a:spcAft>
                <a:spcPts val="0"/>
              </a:spcAft>
              <a:buClr>
                <a:schemeClr val="dk2"/>
              </a:buClr>
              <a:buSzPts val="3000"/>
              <a:buNone/>
              <a:defRPr>
                <a:solidFill>
                  <a:schemeClr val="dk2"/>
                </a:solidFill>
              </a:defRPr>
            </a:lvl1pPr>
            <a:lvl2pPr lvl="1" algn="ctr">
              <a:spcBef>
                <a:spcPts val="0"/>
              </a:spcBef>
              <a:spcAft>
                <a:spcPts val="0"/>
              </a:spcAft>
              <a:buClr>
                <a:schemeClr val="dk2"/>
              </a:buClr>
              <a:buSzPts val="3000"/>
              <a:buNone/>
              <a:defRPr sz="3000">
                <a:solidFill>
                  <a:schemeClr val="dk2"/>
                </a:solidFill>
              </a:defRPr>
            </a:lvl2pPr>
            <a:lvl3pPr lvl="2" algn="ctr">
              <a:spcBef>
                <a:spcPts val="0"/>
              </a:spcBef>
              <a:spcAft>
                <a:spcPts val="0"/>
              </a:spcAft>
              <a:buClr>
                <a:schemeClr val="dk2"/>
              </a:buClr>
              <a:buSzPts val="3000"/>
              <a:buNone/>
              <a:defRPr sz="3000">
                <a:solidFill>
                  <a:schemeClr val="dk2"/>
                </a:solidFill>
              </a:defRPr>
            </a:lvl3pPr>
            <a:lvl4pPr lvl="3" algn="ctr">
              <a:spcBef>
                <a:spcPts val="0"/>
              </a:spcBef>
              <a:spcAft>
                <a:spcPts val="0"/>
              </a:spcAft>
              <a:buClr>
                <a:schemeClr val="dk2"/>
              </a:buClr>
              <a:buSzPts val="3000"/>
              <a:buNone/>
              <a:defRPr sz="3000">
                <a:solidFill>
                  <a:schemeClr val="dk2"/>
                </a:solidFill>
              </a:defRPr>
            </a:lvl4pPr>
            <a:lvl5pPr lvl="4" algn="ctr">
              <a:spcBef>
                <a:spcPts val="0"/>
              </a:spcBef>
              <a:spcAft>
                <a:spcPts val="0"/>
              </a:spcAft>
              <a:buClr>
                <a:schemeClr val="dk2"/>
              </a:buClr>
              <a:buSzPts val="3000"/>
              <a:buNone/>
              <a:defRPr sz="3000">
                <a:solidFill>
                  <a:schemeClr val="dk2"/>
                </a:solidFill>
              </a:defRPr>
            </a:lvl5pPr>
            <a:lvl6pPr lvl="5" algn="ctr">
              <a:spcBef>
                <a:spcPts val="0"/>
              </a:spcBef>
              <a:spcAft>
                <a:spcPts val="0"/>
              </a:spcAft>
              <a:buClr>
                <a:schemeClr val="dk2"/>
              </a:buClr>
              <a:buSzPts val="3000"/>
              <a:buNone/>
              <a:defRPr sz="3000">
                <a:solidFill>
                  <a:schemeClr val="dk2"/>
                </a:solidFill>
              </a:defRPr>
            </a:lvl6pPr>
            <a:lvl7pPr lvl="6" algn="ctr">
              <a:spcBef>
                <a:spcPts val="0"/>
              </a:spcBef>
              <a:spcAft>
                <a:spcPts val="0"/>
              </a:spcAft>
              <a:buClr>
                <a:schemeClr val="dk2"/>
              </a:buClr>
              <a:buSzPts val="3000"/>
              <a:buNone/>
              <a:defRPr sz="3000">
                <a:solidFill>
                  <a:schemeClr val="dk2"/>
                </a:solidFill>
              </a:defRPr>
            </a:lvl7pPr>
            <a:lvl8pPr lvl="7" algn="ctr">
              <a:spcBef>
                <a:spcPts val="0"/>
              </a:spcBef>
              <a:spcAft>
                <a:spcPts val="0"/>
              </a:spcAft>
              <a:buClr>
                <a:schemeClr val="dk2"/>
              </a:buClr>
              <a:buSzPts val="3000"/>
              <a:buNone/>
              <a:defRPr sz="3000">
                <a:solidFill>
                  <a:schemeClr val="dk2"/>
                </a:solidFill>
              </a:defRPr>
            </a:lvl8pPr>
            <a:lvl9pPr lvl="8" algn="ctr">
              <a:spcBef>
                <a:spcPts val="0"/>
              </a:spcBef>
              <a:spcAft>
                <a:spcPts val="0"/>
              </a:spcAft>
              <a:buClr>
                <a:schemeClr val="dk2"/>
              </a:buClr>
              <a:buSzPts val="3000"/>
              <a:buNone/>
              <a:defRPr sz="3000">
                <a:solidFill>
                  <a:schemeClr val="dk2"/>
                </a:solidFill>
              </a:defRPr>
            </a:lvl9pPr>
          </a:lstStyle>
          <a:p>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B59032-6DA2-42A7-ACAA-C82420B81672}"/>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EC9D7545-FE15-4A82-8C35-57DB00C34911}"/>
              </a:ext>
            </a:extLst>
          </p:cNvPr>
          <p:cNvSpPr>
            <a:spLocks noGrp="1"/>
          </p:cNvSpPr>
          <p:nvPr>
            <p:ph type="dt" sz="half" idx="10"/>
          </p:nvPr>
        </p:nvSpPr>
        <p:spPr/>
        <p:txBody>
          <a:bodyPr/>
          <a:lstStyle/>
          <a:p>
            <a:fld id="{73ECF8D7-247D-48AB-BB59-B86FD1238B9A}" type="datetimeFigureOut">
              <a:rPr lang="en-US" smtClean="0"/>
              <a:t>10/27/2022</a:t>
            </a:fld>
            <a:endParaRPr lang="en-US"/>
          </a:p>
        </p:txBody>
      </p:sp>
      <p:sp>
        <p:nvSpPr>
          <p:cNvPr id="4" name="Footer Placeholder 3">
            <a:extLst>
              <a:ext uri="{FF2B5EF4-FFF2-40B4-BE49-F238E27FC236}">
                <a16:creationId xmlns:a16="http://schemas.microsoft.com/office/drawing/2014/main" id="{3277CA92-808F-409D-9CA0-8C0C03BC933D}"/>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30F32936-41B3-405F-BB4E-69333A08926A}"/>
              </a:ext>
            </a:extLst>
          </p:cNvPr>
          <p:cNvSpPr>
            <a:spLocks noGrp="1"/>
          </p:cNvSpPr>
          <p:nvPr>
            <p:ph type="sldNum" sz="quarter" idx="12"/>
          </p:nvPr>
        </p:nvSpPr>
        <p:spPr/>
        <p:txBody>
          <a:bodyPr/>
          <a:lstStyle/>
          <a:p>
            <a:fld id="{2751B81E-F806-4AC4-9C5F-C8D7E18E3143}" type="slidenum">
              <a:rPr lang="en-US" smtClean="0"/>
              <a:t>‹#›</a:t>
            </a:fld>
            <a:endParaRPr lang="en-US"/>
          </a:p>
        </p:txBody>
      </p:sp>
    </p:spTree>
    <p:extLst>
      <p:ext uri="{BB962C8B-B14F-4D97-AF65-F5344CB8AC3E}">
        <p14:creationId xmlns:p14="http://schemas.microsoft.com/office/powerpoint/2010/main" val="32072715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7FDDBC4-1D6F-49B6-AB83-A3B73975D0EC}"/>
              </a:ext>
            </a:extLst>
          </p:cNvPr>
          <p:cNvSpPr>
            <a:spLocks noGrp="1"/>
          </p:cNvSpPr>
          <p:nvPr>
            <p:ph type="dt" sz="half" idx="10"/>
          </p:nvPr>
        </p:nvSpPr>
        <p:spPr/>
        <p:txBody>
          <a:bodyPr/>
          <a:lstStyle/>
          <a:p>
            <a:fld id="{73ECF8D7-247D-48AB-BB59-B86FD1238B9A}" type="datetimeFigureOut">
              <a:rPr lang="en-US" smtClean="0"/>
              <a:t>10/27/2022</a:t>
            </a:fld>
            <a:endParaRPr lang="en-US"/>
          </a:p>
        </p:txBody>
      </p:sp>
      <p:sp>
        <p:nvSpPr>
          <p:cNvPr id="3" name="Footer Placeholder 2">
            <a:extLst>
              <a:ext uri="{FF2B5EF4-FFF2-40B4-BE49-F238E27FC236}">
                <a16:creationId xmlns:a16="http://schemas.microsoft.com/office/drawing/2014/main" id="{CE135847-D61D-4A15-948F-214621B8D3DC}"/>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FDA9577A-FE7A-42F7-B749-13754CC70A9E}"/>
              </a:ext>
            </a:extLst>
          </p:cNvPr>
          <p:cNvSpPr>
            <a:spLocks noGrp="1"/>
          </p:cNvSpPr>
          <p:nvPr>
            <p:ph type="sldNum" sz="quarter" idx="12"/>
          </p:nvPr>
        </p:nvSpPr>
        <p:spPr/>
        <p:txBody>
          <a:bodyPr/>
          <a:lstStyle/>
          <a:p>
            <a:fld id="{2751B81E-F806-4AC4-9C5F-C8D7E18E3143}" type="slidenum">
              <a:rPr lang="en-US" smtClean="0"/>
              <a:t>‹#›</a:t>
            </a:fld>
            <a:endParaRPr lang="en-US"/>
          </a:p>
        </p:txBody>
      </p:sp>
    </p:spTree>
    <p:extLst>
      <p:ext uri="{BB962C8B-B14F-4D97-AF65-F5344CB8AC3E}">
        <p14:creationId xmlns:p14="http://schemas.microsoft.com/office/powerpoint/2010/main" val="306536948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73D06E-3640-4DDD-A6AB-DC38F211A621}"/>
              </a:ext>
            </a:extLst>
          </p:cNvPr>
          <p:cNvSpPr>
            <a:spLocks noGrp="1"/>
          </p:cNvSpPr>
          <p:nvPr>
            <p:ph type="title"/>
          </p:nvPr>
        </p:nvSpPr>
        <p:spPr>
          <a:xfrm>
            <a:off x="629841" y="342900"/>
            <a:ext cx="2949178" cy="1200150"/>
          </a:xfrm>
        </p:spPr>
        <p:txBody>
          <a:bodyPr anchor="b"/>
          <a:lstStyle>
            <a:lvl1pPr>
              <a:defRPr sz="2400"/>
            </a:lvl1pPr>
          </a:lstStyle>
          <a:p>
            <a:r>
              <a:rPr lang="en-US"/>
              <a:t>Click to edit Master title style</a:t>
            </a:r>
          </a:p>
        </p:txBody>
      </p:sp>
      <p:sp>
        <p:nvSpPr>
          <p:cNvPr id="3" name="Content Placeholder 2">
            <a:extLst>
              <a:ext uri="{FF2B5EF4-FFF2-40B4-BE49-F238E27FC236}">
                <a16:creationId xmlns:a16="http://schemas.microsoft.com/office/drawing/2014/main" id="{A12BFB47-DA2E-48A8-AC2F-9B66F5960ACC}"/>
              </a:ext>
            </a:extLst>
          </p:cNvPr>
          <p:cNvSpPr>
            <a:spLocks noGrp="1"/>
          </p:cNvSpPr>
          <p:nvPr>
            <p:ph idx="1"/>
          </p:nvPr>
        </p:nvSpPr>
        <p:spPr>
          <a:xfrm>
            <a:off x="3887391" y="740569"/>
            <a:ext cx="4629150" cy="3655219"/>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92C77660-4A60-40E0-895E-64BCE0391B33}"/>
              </a:ext>
            </a:extLst>
          </p:cNvPr>
          <p:cNvSpPr>
            <a:spLocks noGrp="1"/>
          </p:cNvSpPr>
          <p:nvPr>
            <p:ph type="body" sz="half" idx="2"/>
          </p:nvPr>
        </p:nvSpPr>
        <p:spPr>
          <a:xfrm>
            <a:off x="629841" y="1543050"/>
            <a:ext cx="2949178" cy="2858691"/>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a:extLst>
              <a:ext uri="{FF2B5EF4-FFF2-40B4-BE49-F238E27FC236}">
                <a16:creationId xmlns:a16="http://schemas.microsoft.com/office/drawing/2014/main" id="{F26C8EFD-592A-4848-B80A-4C621F1B8532}"/>
              </a:ext>
            </a:extLst>
          </p:cNvPr>
          <p:cNvSpPr>
            <a:spLocks noGrp="1"/>
          </p:cNvSpPr>
          <p:nvPr>
            <p:ph type="dt" sz="half" idx="10"/>
          </p:nvPr>
        </p:nvSpPr>
        <p:spPr/>
        <p:txBody>
          <a:bodyPr/>
          <a:lstStyle/>
          <a:p>
            <a:fld id="{73ECF8D7-247D-48AB-BB59-B86FD1238B9A}" type="datetimeFigureOut">
              <a:rPr lang="en-US" smtClean="0"/>
              <a:t>10/27/2022</a:t>
            </a:fld>
            <a:endParaRPr lang="en-US"/>
          </a:p>
        </p:txBody>
      </p:sp>
      <p:sp>
        <p:nvSpPr>
          <p:cNvPr id="6" name="Footer Placeholder 5">
            <a:extLst>
              <a:ext uri="{FF2B5EF4-FFF2-40B4-BE49-F238E27FC236}">
                <a16:creationId xmlns:a16="http://schemas.microsoft.com/office/drawing/2014/main" id="{636073CC-8127-4E37-A1A2-C0CDF68A9AF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EF9F6CC-F213-4EC4-BC7C-4CA12F3F8D42}"/>
              </a:ext>
            </a:extLst>
          </p:cNvPr>
          <p:cNvSpPr>
            <a:spLocks noGrp="1"/>
          </p:cNvSpPr>
          <p:nvPr>
            <p:ph type="sldNum" sz="quarter" idx="12"/>
          </p:nvPr>
        </p:nvSpPr>
        <p:spPr/>
        <p:txBody>
          <a:bodyPr/>
          <a:lstStyle/>
          <a:p>
            <a:fld id="{2751B81E-F806-4AC4-9C5F-C8D7E18E3143}" type="slidenum">
              <a:rPr lang="en-US" smtClean="0"/>
              <a:t>‹#›</a:t>
            </a:fld>
            <a:endParaRPr lang="en-US"/>
          </a:p>
        </p:txBody>
      </p:sp>
    </p:spTree>
    <p:extLst>
      <p:ext uri="{BB962C8B-B14F-4D97-AF65-F5344CB8AC3E}">
        <p14:creationId xmlns:p14="http://schemas.microsoft.com/office/powerpoint/2010/main" val="253215313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A19390-55AB-4C6D-BB8D-C54B9FB1A661}"/>
              </a:ext>
            </a:extLst>
          </p:cNvPr>
          <p:cNvSpPr>
            <a:spLocks noGrp="1"/>
          </p:cNvSpPr>
          <p:nvPr>
            <p:ph type="title"/>
          </p:nvPr>
        </p:nvSpPr>
        <p:spPr>
          <a:xfrm>
            <a:off x="629841" y="342900"/>
            <a:ext cx="2949178" cy="1200150"/>
          </a:xfrm>
        </p:spPr>
        <p:txBody>
          <a:bodyPr anchor="b"/>
          <a:lstStyle>
            <a:lvl1pPr>
              <a:defRPr sz="2400"/>
            </a:lvl1pPr>
          </a:lstStyle>
          <a:p>
            <a:r>
              <a:rPr lang="en-US"/>
              <a:t>Click to edit Master title style</a:t>
            </a:r>
          </a:p>
        </p:txBody>
      </p:sp>
      <p:sp>
        <p:nvSpPr>
          <p:cNvPr id="3" name="Picture Placeholder 2">
            <a:extLst>
              <a:ext uri="{FF2B5EF4-FFF2-40B4-BE49-F238E27FC236}">
                <a16:creationId xmlns:a16="http://schemas.microsoft.com/office/drawing/2014/main" id="{87E6EB00-78A3-48BD-AC6E-1CC5C1B643CD}"/>
              </a:ext>
            </a:extLst>
          </p:cNvPr>
          <p:cNvSpPr>
            <a:spLocks noGrp="1"/>
          </p:cNvSpPr>
          <p:nvPr>
            <p:ph type="pic" idx="1"/>
          </p:nvPr>
        </p:nvSpPr>
        <p:spPr>
          <a:xfrm>
            <a:off x="3887391" y="740569"/>
            <a:ext cx="4629150" cy="3655219"/>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US"/>
          </a:p>
        </p:txBody>
      </p:sp>
      <p:sp>
        <p:nvSpPr>
          <p:cNvPr id="4" name="Text Placeholder 3">
            <a:extLst>
              <a:ext uri="{FF2B5EF4-FFF2-40B4-BE49-F238E27FC236}">
                <a16:creationId xmlns:a16="http://schemas.microsoft.com/office/drawing/2014/main" id="{A36B63AB-725C-4CCE-9507-3EE3786D2B36}"/>
              </a:ext>
            </a:extLst>
          </p:cNvPr>
          <p:cNvSpPr>
            <a:spLocks noGrp="1"/>
          </p:cNvSpPr>
          <p:nvPr>
            <p:ph type="body" sz="half" idx="2"/>
          </p:nvPr>
        </p:nvSpPr>
        <p:spPr>
          <a:xfrm>
            <a:off x="629841" y="1543050"/>
            <a:ext cx="2949178" cy="2858691"/>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a:extLst>
              <a:ext uri="{FF2B5EF4-FFF2-40B4-BE49-F238E27FC236}">
                <a16:creationId xmlns:a16="http://schemas.microsoft.com/office/drawing/2014/main" id="{25AB8228-B82D-4CB6-ACFD-F981840D2B4F}"/>
              </a:ext>
            </a:extLst>
          </p:cNvPr>
          <p:cNvSpPr>
            <a:spLocks noGrp="1"/>
          </p:cNvSpPr>
          <p:nvPr>
            <p:ph type="dt" sz="half" idx="10"/>
          </p:nvPr>
        </p:nvSpPr>
        <p:spPr/>
        <p:txBody>
          <a:bodyPr/>
          <a:lstStyle/>
          <a:p>
            <a:fld id="{73ECF8D7-247D-48AB-BB59-B86FD1238B9A}" type="datetimeFigureOut">
              <a:rPr lang="en-US" smtClean="0"/>
              <a:t>10/27/2022</a:t>
            </a:fld>
            <a:endParaRPr lang="en-US"/>
          </a:p>
        </p:txBody>
      </p:sp>
      <p:sp>
        <p:nvSpPr>
          <p:cNvPr id="6" name="Footer Placeholder 5">
            <a:extLst>
              <a:ext uri="{FF2B5EF4-FFF2-40B4-BE49-F238E27FC236}">
                <a16:creationId xmlns:a16="http://schemas.microsoft.com/office/drawing/2014/main" id="{093ECEBD-3803-451B-8BDC-74421EE0B91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B369E28-7AA4-476E-9691-38C8C831D39B}"/>
              </a:ext>
            </a:extLst>
          </p:cNvPr>
          <p:cNvSpPr>
            <a:spLocks noGrp="1"/>
          </p:cNvSpPr>
          <p:nvPr>
            <p:ph type="sldNum" sz="quarter" idx="12"/>
          </p:nvPr>
        </p:nvSpPr>
        <p:spPr/>
        <p:txBody>
          <a:bodyPr/>
          <a:lstStyle/>
          <a:p>
            <a:fld id="{2751B81E-F806-4AC4-9C5F-C8D7E18E3143}" type="slidenum">
              <a:rPr lang="en-US" smtClean="0"/>
              <a:t>‹#›</a:t>
            </a:fld>
            <a:endParaRPr lang="en-US"/>
          </a:p>
        </p:txBody>
      </p:sp>
    </p:spTree>
    <p:extLst>
      <p:ext uri="{BB962C8B-B14F-4D97-AF65-F5344CB8AC3E}">
        <p14:creationId xmlns:p14="http://schemas.microsoft.com/office/powerpoint/2010/main" val="66236706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0B1A42-F28B-470A-9D0B-7FCC9398634F}"/>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F2E0948-30F8-4CC0-AFC8-492B12D46687}"/>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C0E723D-9979-4C66-98CA-A01C84636F0B}"/>
              </a:ext>
            </a:extLst>
          </p:cNvPr>
          <p:cNvSpPr>
            <a:spLocks noGrp="1"/>
          </p:cNvSpPr>
          <p:nvPr>
            <p:ph type="dt" sz="half" idx="10"/>
          </p:nvPr>
        </p:nvSpPr>
        <p:spPr/>
        <p:txBody>
          <a:bodyPr/>
          <a:lstStyle/>
          <a:p>
            <a:fld id="{73ECF8D7-247D-48AB-BB59-B86FD1238B9A}" type="datetimeFigureOut">
              <a:rPr lang="en-US" smtClean="0"/>
              <a:t>10/27/2022</a:t>
            </a:fld>
            <a:endParaRPr lang="en-US"/>
          </a:p>
        </p:txBody>
      </p:sp>
      <p:sp>
        <p:nvSpPr>
          <p:cNvPr id="5" name="Footer Placeholder 4">
            <a:extLst>
              <a:ext uri="{FF2B5EF4-FFF2-40B4-BE49-F238E27FC236}">
                <a16:creationId xmlns:a16="http://schemas.microsoft.com/office/drawing/2014/main" id="{3E9EE83D-71B6-4B9F-9A23-F3862F634A7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E6EF953-EE60-41E1-94DB-6DBFD0453A02}"/>
              </a:ext>
            </a:extLst>
          </p:cNvPr>
          <p:cNvSpPr>
            <a:spLocks noGrp="1"/>
          </p:cNvSpPr>
          <p:nvPr>
            <p:ph type="sldNum" sz="quarter" idx="12"/>
          </p:nvPr>
        </p:nvSpPr>
        <p:spPr/>
        <p:txBody>
          <a:bodyPr/>
          <a:lstStyle/>
          <a:p>
            <a:fld id="{2751B81E-F806-4AC4-9C5F-C8D7E18E3143}" type="slidenum">
              <a:rPr lang="en-US" smtClean="0"/>
              <a:t>‹#›</a:t>
            </a:fld>
            <a:endParaRPr lang="en-US"/>
          </a:p>
        </p:txBody>
      </p:sp>
    </p:spTree>
    <p:extLst>
      <p:ext uri="{BB962C8B-B14F-4D97-AF65-F5344CB8AC3E}">
        <p14:creationId xmlns:p14="http://schemas.microsoft.com/office/powerpoint/2010/main" val="123510773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6F53D75-CE67-4CF4-A155-EDA7FEB72652}"/>
              </a:ext>
            </a:extLst>
          </p:cNvPr>
          <p:cNvSpPr>
            <a:spLocks noGrp="1"/>
          </p:cNvSpPr>
          <p:nvPr>
            <p:ph type="title" orient="vert"/>
          </p:nvPr>
        </p:nvSpPr>
        <p:spPr>
          <a:xfrm>
            <a:off x="6543675" y="273844"/>
            <a:ext cx="1971675" cy="4358879"/>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D391B892-47C3-45B9-AFF4-CC67F5EF42D9}"/>
              </a:ext>
            </a:extLst>
          </p:cNvPr>
          <p:cNvSpPr>
            <a:spLocks noGrp="1"/>
          </p:cNvSpPr>
          <p:nvPr>
            <p:ph type="body" orient="vert" idx="1"/>
          </p:nvPr>
        </p:nvSpPr>
        <p:spPr>
          <a:xfrm>
            <a:off x="628650" y="273844"/>
            <a:ext cx="5800725" cy="435887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E51DD9A-ECA3-4E5D-8E26-447DD240FE21}"/>
              </a:ext>
            </a:extLst>
          </p:cNvPr>
          <p:cNvSpPr>
            <a:spLocks noGrp="1"/>
          </p:cNvSpPr>
          <p:nvPr>
            <p:ph type="dt" sz="half" idx="10"/>
          </p:nvPr>
        </p:nvSpPr>
        <p:spPr/>
        <p:txBody>
          <a:bodyPr/>
          <a:lstStyle/>
          <a:p>
            <a:fld id="{73ECF8D7-247D-48AB-BB59-B86FD1238B9A}" type="datetimeFigureOut">
              <a:rPr lang="en-US" smtClean="0"/>
              <a:t>10/27/2022</a:t>
            </a:fld>
            <a:endParaRPr lang="en-US"/>
          </a:p>
        </p:txBody>
      </p:sp>
      <p:sp>
        <p:nvSpPr>
          <p:cNvPr id="5" name="Footer Placeholder 4">
            <a:extLst>
              <a:ext uri="{FF2B5EF4-FFF2-40B4-BE49-F238E27FC236}">
                <a16:creationId xmlns:a16="http://schemas.microsoft.com/office/drawing/2014/main" id="{E3B71047-682E-44E6-AE29-02B340E43D9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2D120F3-81AE-4487-BAE1-2D38258736C1}"/>
              </a:ext>
            </a:extLst>
          </p:cNvPr>
          <p:cNvSpPr>
            <a:spLocks noGrp="1"/>
          </p:cNvSpPr>
          <p:nvPr>
            <p:ph type="sldNum" sz="quarter" idx="12"/>
          </p:nvPr>
        </p:nvSpPr>
        <p:spPr/>
        <p:txBody>
          <a:bodyPr/>
          <a:lstStyle/>
          <a:p>
            <a:fld id="{2751B81E-F806-4AC4-9C5F-C8D7E18E3143}" type="slidenum">
              <a:rPr lang="en-US" smtClean="0"/>
              <a:t>‹#›</a:t>
            </a:fld>
            <a:endParaRPr lang="en-US"/>
          </a:p>
        </p:txBody>
      </p:sp>
    </p:spTree>
    <p:extLst>
      <p:ext uri="{BB962C8B-B14F-4D97-AF65-F5344CB8AC3E}">
        <p14:creationId xmlns:p14="http://schemas.microsoft.com/office/powerpoint/2010/main" val="25008852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457200" y="205978"/>
            <a:ext cx="8229600" cy="857250"/>
          </a:xfrm>
          <a:prstGeom prst="rect">
            <a:avLst/>
          </a:prstGeom>
        </p:spPr>
        <p:txBody>
          <a:bodyPr spcFirstLastPara="1" wrap="square" lIns="91425" tIns="91425" rIns="91425" bIns="91425" anchor="b" anchorCtr="0"/>
          <a:lstStyle>
            <a:lvl1pPr lvl="0">
              <a:spcBef>
                <a:spcPts val="0"/>
              </a:spcBef>
              <a:spcAft>
                <a:spcPts val="0"/>
              </a:spcAft>
              <a:buSzPts val="3600"/>
              <a:buNone/>
              <a:defRPr/>
            </a:lvl1pPr>
            <a:lvl2pPr lvl="1">
              <a:spcBef>
                <a:spcPts val="0"/>
              </a:spcBef>
              <a:spcAft>
                <a:spcPts val="0"/>
              </a:spcAft>
              <a:buSzPts val="3600"/>
              <a:buNone/>
              <a:defRPr/>
            </a:lvl2pPr>
            <a:lvl3pPr lvl="2">
              <a:spcBef>
                <a:spcPts val="0"/>
              </a:spcBef>
              <a:spcAft>
                <a:spcPts val="0"/>
              </a:spcAft>
              <a:buSzPts val="3600"/>
              <a:buNone/>
              <a:defRPr/>
            </a:lvl3pPr>
            <a:lvl4pPr lvl="3">
              <a:spcBef>
                <a:spcPts val="0"/>
              </a:spcBef>
              <a:spcAft>
                <a:spcPts val="0"/>
              </a:spcAft>
              <a:buSzPts val="3600"/>
              <a:buNone/>
              <a:defRPr/>
            </a:lvl4pPr>
            <a:lvl5pPr lvl="4">
              <a:spcBef>
                <a:spcPts val="0"/>
              </a:spcBef>
              <a:spcAft>
                <a:spcPts val="0"/>
              </a:spcAft>
              <a:buSzPts val="3600"/>
              <a:buNone/>
              <a:defRPr/>
            </a:lvl5pPr>
            <a:lvl6pPr lvl="5">
              <a:spcBef>
                <a:spcPts val="0"/>
              </a:spcBef>
              <a:spcAft>
                <a:spcPts val="0"/>
              </a:spcAft>
              <a:buSzPts val="3600"/>
              <a:buNone/>
              <a:defRPr/>
            </a:lvl6pPr>
            <a:lvl7pPr lvl="6">
              <a:spcBef>
                <a:spcPts val="0"/>
              </a:spcBef>
              <a:spcAft>
                <a:spcPts val="0"/>
              </a:spcAft>
              <a:buSzPts val="3600"/>
              <a:buNone/>
              <a:defRPr/>
            </a:lvl7pPr>
            <a:lvl8pPr lvl="7">
              <a:spcBef>
                <a:spcPts val="0"/>
              </a:spcBef>
              <a:spcAft>
                <a:spcPts val="0"/>
              </a:spcAft>
              <a:buSzPts val="3600"/>
              <a:buNone/>
              <a:defRPr/>
            </a:lvl8pPr>
            <a:lvl9pPr lvl="8">
              <a:spcBef>
                <a:spcPts val="0"/>
              </a:spcBef>
              <a:spcAft>
                <a:spcPts val="0"/>
              </a:spcAft>
              <a:buSzPts val="3600"/>
              <a:buNone/>
              <a:defRPr/>
            </a:lvl9pPr>
          </a:lstStyle>
          <a:p>
            <a:endParaRPr/>
          </a:p>
        </p:txBody>
      </p:sp>
      <p:sp>
        <p:nvSpPr>
          <p:cNvPr id="15" name="Google Shape;15;p3"/>
          <p:cNvSpPr txBox="1">
            <a:spLocks noGrp="1"/>
          </p:cNvSpPr>
          <p:nvPr>
            <p:ph type="body" idx="1"/>
          </p:nvPr>
        </p:nvSpPr>
        <p:spPr>
          <a:xfrm>
            <a:off x="457200" y="1200152"/>
            <a:ext cx="8229600" cy="3725681"/>
          </a:xfrm>
          <a:prstGeom prst="rect">
            <a:avLst/>
          </a:prstGeom>
        </p:spPr>
        <p:txBody>
          <a:bodyPr spcFirstLastPara="1" wrap="square" lIns="91425" tIns="91425" rIns="91425" bIns="91425" anchor="t" anchorCtr="0"/>
          <a:lstStyle>
            <a:lvl1pPr marL="457200" lvl="0" indent="-419100">
              <a:spcBef>
                <a:spcPts val="600"/>
              </a:spcBef>
              <a:spcAft>
                <a:spcPts val="0"/>
              </a:spcAft>
              <a:buSzPts val="3000"/>
              <a:buChar char="●"/>
              <a:defRPr/>
            </a:lvl1pPr>
            <a:lvl2pPr marL="914400" lvl="1" indent="-381000">
              <a:spcBef>
                <a:spcPts val="0"/>
              </a:spcBef>
              <a:spcAft>
                <a:spcPts val="0"/>
              </a:spcAft>
              <a:buSzPts val="2400"/>
              <a:buChar char="○"/>
              <a:defRPr/>
            </a:lvl2pPr>
            <a:lvl3pPr marL="1371600" lvl="2" indent="-381000">
              <a:spcBef>
                <a:spcPts val="0"/>
              </a:spcBef>
              <a:spcAft>
                <a:spcPts val="0"/>
              </a:spcAft>
              <a:buSzPts val="2400"/>
              <a:buChar char="■"/>
              <a:defRPr/>
            </a:lvl3pPr>
            <a:lvl4pPr marL="1828800" lvl="3" indent="-342900">
              <a:spcBef>
                <a:spcPts val="0"/>
              </a:spcBef>
              <a:spcAft>
                <a:spcPts val="0"/>
              </a:spcAft>
              <a:buSzPts val="1800"/>
              <a:buChar char="●"/>
              <a:defRPr/>
            </a:lvl4pPr>
            <a:lvl5pPr marL="2286000" lvl="4" indent="-342900">
              <a:spcBef>
                <a:spcPts val="0"/>
              </a:spcBef>
              <a:spcAft>
                <a:spcPts val="0"/>
              </a:spcAft>
              <a:buSzPts val="1800"/>
              <a:buChar char="○"/>
              <a:defRPr/>
            </a:lvl5pPr>
            <a:lvl6pPr marL="2743200" lvl="5" indent="-342900">
              <a:spcBef>
                <a:spcPts val="0"/>
              </a:spcBef>
              <a:spcAft>
                <a:spcPts val="0"/>
              </a:spcAft>
              <a:buSzPts val="1800"/>
              <a:buChar char="■"/>
              <a:defRPr/>
            </a:lvl6pPr>
            <a:lvl7pPr marL="3200400" lvl="6" indent="-342900">
              <a:spcBef>
                <a:spcPts val="0"/>
              </a:spcBef>
              <a:spcAft>
                <a:spcPts val="0"/>
              </a:spcAft>
              <a:buSzPts val="1800"/>
              <a:buChar char="●"/>
              <a:defRPr/>
            </a:lvl7pPr>
            <a:lvl8pPr marL="3657600" lvl="7" indent="-342900">
              <a:spcBef>
                <a:spcPts val="0"/>
              </a:spcBef>
              <a:spcAft>
                <a:spcPts val="0"/>
              </a:spcAft>
              <a:buSzPts val="1800"/>
              <a:buChar char="○"/>
              <a:defRPr/>
            </a:lvl8pPr>
            <a:lvl9pPr marL="4114800" lvl="8" indent="-342900">
              <a:spcBef>
                <a:spcPts val="0"/>
              </a:spcBef>
              <a:spcAft>
                <a:spcPts val="0"/>
              </a:spcAft>
              <a:buSzPts val="1800"/>
              <a:buChar char="■"/>
              <a:defRPr/>
            </a:lvl9pPr>
          </a:lstStyle>
          <a:p>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457200" y="205978"/>
            <a:ext cx="8229600" cy="857250"/>
          </a:xfrm>
          <a:prstGeom prst="rect">
            <a:avLst/>
          </a:prstGeom>
        </p:spPr>
        <p:txBody>
          <a:bodyPr spcFirstLastPara="1" wrap="square" lIns="91425" tIns="91425" rIns="91425" bIns="91425" anchor="b" anchorCtr="0"/>
          <a:lstStyle>
            <a:lvl1pPr lvl="0">
              <a:spcBef>
                <a:spcPts val="0"/>
              </a:spcBef>
              <a:spcAft>
                <a:spcPts val="0"/>
              </a:spcAft>
              <a:buSzPts val="3600"/>
              <a:buNone/>
              <a:defRPr/>
            </a:lvl1pPr>
            <a:lvl2pPr lvl="1">
              <a:spcBef>
                <a:spcPts val="0"/>
              </a:spcBef>
              <a:spcAft>
                <a:spcPts val="0"/>
              </a:spcAft>
              <a:buSzPts val="3600"/>
              <a:buNone/>
              <a:defRPr/>
            </a:lvl2pPr>
            <a:lvl3pPr lvl="2">
              <a:spcBef>
                <a:spcPts val="0"/>
              </a:spcBef>
              <a:spcAft>
                <a:spcPts val="0"/>
              </a:spcAft>
              <a:buSzPts val="3600"/>
              <a:buNone/>
              <a:defRPr/>
            </a:lvl3pPr>
            <a:lvl4pPr lvl="3">
              <a:spcBef>
                <a:spcPts val="0"/>
              </a:spcBef>
              <a:spcAft>
                <a:spcPts val="0"/>
              </a:spcAft>
              <a:buSzPts val="3600"/>
              <a:buNone/>
              <a:defRPr/>
            </a:lvl4pPr>
            <a:lvl5pPr lvl="4">
              <a:spcBef>
                <a:spcPts val="0"/>
              </a:spcBef>
              <a:spcAft>
                <a:spcPts val="0"/>
              </a:spcAft>
              <a:buSzPts val="3600"/>
              <a:buNone/>
              <a:defRPr/>
            </a:lvl5pPr>
            <a:lvl6pPr lvl="5">
              <a:spcBef>
                <a:spcPts val="0"/>
              </a:spcBef>
              <a:spcAft>
                <a:spcPts val="0"/>
              </a:spcAft>
              <a:buSzPts val="3600"/>
              <a:buNone/>
              <a:defRPr/>
            </a:lvl6pPr>
            <a:lvl7pPr lvl="6">
              <a:spcBef>
                <a:spcPts val="0"/>
              </a:spcBef>
              <a:spcAft>
                <a:spcPts val="0"/>
              </a:spcAft>
              <a:buSzPts val="3600"/>
              <a:buNone/>
              <a:defRPr/>
            </a:lvl7pPr>
            <a:lvl8pPr lvl="7">
              <a:spcBef>
                <a:spcPts val="0"/>
              </a:spcBef>
              <a:spcAft>
                <a:spcPts val="0"/>
              </a:spcAft>
              <a:buSzPts val="3600"/>
              <a:buNone/>
              <a:defRPr/>
            </a:lvl8pPr>
            <a:lvl9pPr lvl="8">
              <a:spcBef>
                <a:spcPts val="0"/>
              </a:spcBef>
              <a:spcAft>
                <a:spcPts val="0"/>
              </a:spcAft>
              <a:buSzPts val="3600"/>
              <a:buNone/>
              <a:defRPr/>
            </a:lvl9pPr>
          </a:lstStyle>
          <a:p>
            <a:endParaRPr/>
          </a:p>
        </p:txBody>
      </p:sp>
      <p:sp>
        <p:nvSpPr>
          <p:cNvPr id="18" name="Google Shape;18;p4"/>
          <p:cNvSpPr txBox="1">
            <a:spLocks noGrp="1"/>
          </p:cNvSpPr>
          <p:nvPr>
            <p:ph type="body" idx="1"/>
          </p:nvPr>
        </p:nvSpPr>
        <p:spPr>
          <a:xfrm>
            <a:off x="457200" y="1200152"/>
            <a:ext cx="3994526" cy="3725681"/>
          </a:xfrm>
          <a:prstGeom prst="rect">
            <a:avLst/>
          </a:prstGeom>
        </p:spPr>
        <p:txBody>
          <a:bodyPr spcFirstLastPara="1" wrap="square" lIns="91425" tIns="91425" rIns="91425" bIns="91425" anchor="t" anchorCtr="0"/>
          <a:lstStyle>
            <a:lvl1pPr marL="457200" lvl="0" indent="-419100">
              <a:spcBef>
                <a:spcPts val="600"/>
              </a:spcBef>
              <a:spcAft>
                <a:spcPts val="0"/>
              </a:spcAft>
              <a:buSzPts val="3000"/>
              <a:buChar char="●"/>
              <a:defRPr/>
            </a:lvl1pPr>
            <a:lvl2pPr marL="914400" lvl="1" indent="-381000">
              <a:spcBef>
                <a:spcPts val="0"/>
              </a:spcBef>
              <a:spcAft>
                <a:spcPts val="0"/>
              </a:spcAft>
              <a:buSzPts val="2400"/>
              <a:buChar char="○"/>
              <a:defRPr/>
            </a:lvl2pPr>
            <a:lvl3pPr marL="1371600" lvl="2" indent="-381000">
              <a:spcBef>
                <a:spcPts val="0"/>
              </a:spcBef>
              <a:spcAft>
                <a:spcPts val="0"/>
              </a:spcAft>
              <a:buSzPts val="2400"/>
              <a:buChar char="■"/>
              <a:defRPr/>
            </a:lvl3pPr>
            <a:lvl4pPr marL="1828800" lvl="3" indent="-342900">
              <a:spcBef>
                <a:spcPts val="0"/>
              </a:spcBef>
              <a:spcAft>
                <a:spcPts val="0"/>
              </a:spcAft>
              <a:buSzPts val="1800"/>
              <a:buChar char="●"/>
              <a:defRPr/>
            </a:lvl4pPr>
            <a:lvl5pPr marL="2286000" lvl="4" indent="-342900">
              <a:spcBef>
                <a:spcPts val="0"/>
              </a:spcBef>
              <a:spcAft>
                <a:spcPts val="0"/>
              </a:spcAft>
              <a:buSzPts val="1800"/>
              <a:buChar char="○"/>
              <a:defRPr/>
            </a:lvl5pPr>
            <a:lvl6pPr marL="2743200" lvl="5" indent="-342900">
              <a:spcBef>
                <a:spcPts val="0"/>
              </a:spcBef>
              <a:spcAft>
                <a:spcPts val="0"/>
              </a:spcAft>
              <a:buSzPts val="1800"/>
              <a:buChar char="■"/>
              <a:defRPr/>
            </a:lvl6pPr>
            <a:lvl7pPr marL="3200400" lvl="6" indent="-342900">
              <a:spcBef>
                <a:spcPts val="0"/>
              </a:spcBef>
              <a:spcAft>
                <a:spcPts val="0"/>
              </a:spcAft>
              <a:buSzPts val="1800"/>
              <a:buChar char="●"/>
              <a:defRPr/>
            </a:lvl7pPr>
            <a:lvl8pPr marL="3657600" lvl="7" indent="-342900">
              <a:spcBef>
                <a:spcPts val="0"/>
              </a:spcBef>
              <a:spcAft>
                <a:spcPts val="0"/>
              </a:spcAft>
              <a:buSzPts val="1800"/>
              <a:buChar char="○"/>
              <a:defRPr/>
            </a:lvl8pPr>
            <a:lvl9pPr marL="4114800" lvl="8" indent="-342900">
              <a:spcBef>
                <a:spcPts val="0"/>
              </a:spcBef>
              <a:spcAft>
                <a:spcPts val="0"/>
              </a:spcAft>
              <a:buSzPts val="1800"/>
              <a:buChar char="■"/>
              <a:defRPr/>
            </a:lvl9pPr>
          </a:lstStyle>
          <a:p>
            <a:endParaRPr/>
          </a:p>
        </p:txBody>
      </p:sp>
      <p:sp>
        <p:nvSpPr>
          <p:cNvPr id="19" name="Google Shape;19;p4"/>
          <p:cNvSpPr txBox="1">
            <a:spLocks noGrp="1"/>
          </p:cNvSpPr>
          <p:nvPr>
            <p:ph type="body" idx="2"/>
          </p:nvPr>
        </p:nvSpPr>
        <p:spPr>
          <a:xfrm>
            <a:off x="4692274" y="1200152"/>
            <a:ext cx="3994526" cy="3725681"/>
          </a:xfrm>
          <a:prstGeom prst="rect">
            <a:avLst/>
          </a:prstGeom>
        </p:spPr>
        <p:txBody>
          <a:bodyPr spcFirstLastPara="1" wrap="square" lIns="91425" tIns="91425" rIns="91425" bIns="91425" anchor="t" anchorCtr="0"/>
          <a:lstStyle>
            <a:lvl1pPr marL="457200" lvl="0" indent="-419100">
              <a:spcBef>
                <a:spcPts val="600"/>
              </a:spcBef>
              <a:spcAft>
                <a:spcPts val="0"/>
              </a:spcAft>
              <a:buSzPts val="3000"/>
              <a:buChar char="●"/>
              <a:defRPr/>
            </a:lvl1pPr>
            <a:lvl2pPr marL="914400" lvl="1" indent="-381000">
              <a:spcBef>
                <a:spcPts val="0"/>
              </a:spcBef>
              <a:spcAft>
                <a:spcPts val="0"/>
              </a:spcAft>
              <a:buSzPts val="2400"/>
              <a:buChar char="○"/>
              <a:defRPr/>
            </a:lvl2pPr>
            <a:lvl3pPr marL="1371600" lvl="2" indent="-381000">
              <a:spcBef>
                <a:spcPts val="0"/>
              </a:spcBef>
              <a:spcAft>
                <a:spcPts val="0"/>
              </a:spcAft>
              <a:buSzPts val="2400"/>
              <a:buChar char="■"/>
              <a:defRPr/>
            </a:lvl3pPr>
            <a:lvl4pPr marL="1828800" lvl="3" indent="-342900">
              <a:spcBef>
                <a:spcPts val="0"/>
              </a:spcBef>
              <a:spcAft>
                <a:spcPts val="0"/>
              </a:spcAft>
              <a:buSzPts val="1800"/>
              <a:buChar char="●"/>
              <a:defRPr/>
            </a:lvl4pPr>
            <a:lvl5pPr marL="2286000" lvl="4" indent="-342900">
              <a:spcBef>
                <a:spcPts val="0"/>
              </a:spcBef>
              <a:spcAft>
                <a:spcPts val="0"/>
              </a:spcAft>
              <a:buSzPts val="1800"/>
              <a:buChar char="○"/>
              <a:defRPr/>
            </a:lvl5pPr>
            <a:lvl6pPr marL="2743200" lvl="5" indent="-342900">
              <a:spcBef>
                <a:spcPts val="0"/>
              </a:spcBef>
              <a:spcAft>
                <a:spcPts val="0"/>
              </a:spcAft>
              <a:buSzPts val="1800"/>
              <a:buChar char="■"/>
              <a:defRPr/>
            </a:lvl6pPr>
            <a:lvl7pPr marL="3200400" lvl="6" indent="-342900">
              <a:spcBef>
                <a:spcPts val="0"/>
              </a:spcBef>
              <a:spcAft>
                <a:spcPts val="0"/>
              </a:spcAft>
              <a:buSzPts val="1800"/>
              <a:buChar char="●"/>
              <a:defRPr/>
            </a:lvl7pPr>
            <a:lvl8pPr marL="3657600" lvl="7" indent="-342900">
              <a:spcBef>
                <a:spcPts val="0"/>
              </a:spcBef>
              <a:spcAft>
                <a:spcPts val="0"/>
              </a:spcAft>
              <a:buSzPts val="1800"/>
              <a:buChar char="○"/>
              <a:defRPr/>
            </a:lvl8pPr>
            <a:lvl9pPr marL="4114800" lvl="8" indent="-342900">
              <a:spcBef>
                <a:spcPts val="0"/>
              </a:spcBef>
              <a:spcAft>
                <a:spcPts val="0"/>
              </a:spcAft>
              <a:buSzPts val="1800"/>
              <a:buChar char="■"/>
              <a:defRPr/>
            </a:lvl9pPr>
          </a:lstStyle>
          <a:p>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22"/>
        <p:cNvGrpSpPr/>
        <p:nvPr/>
      </p:nvGrpSpPr>
      <p:grpSpPr>
        <a:xfrm>
          <a:off x="0" y="0"/>
          <a:ext cx="0" cy="0"/>
          <a:chOff x="0" y="0"/>
          <a:chExt cx="0" cy="0"/>
        </a:xfrm>
      </p:grpSpPr>
      <p:sp>
        <p:nvSpPr>
          <p:cNvPr id="23" name="Google Shape;23;p6"/>
          <p:cNvSpPr txBox="1">
            <a:spLocks noGrp="1"/>
          </p:cNvSpPr>
          <p:nvPr>
            <p:ph type="body" idx="1"/>
          </p:nvPr>
        </p:nvSpPr>
        <p:spPr>
          <a:xfrm>
            <a:off x="457200" y="4406310"/>
            <a:ext cx="8229600" cy="519520"/>
          </a:xfrm>
          <a:prstGeom prst="rect">
            <a:avLst/>
          </a:prstGeom>
        </p:spPr>
        <p:txBody>
          <a:bodyPr spcFirstLastPara="1" wrap="square" lIns="91425" tIns="91425" rIns="91425" bIns="91425" anchor="t" anchorCtr="0"/>
          <a:lstStyle>
            <a:lvl1pPr marL="457200" lvl="0" indent="-228600" algn="ctr">
              <a:spcBef>
                <a:spcPts val="360"/>
              </a:spcBef>
              <a:spcAft>
                <a:spcPts val="0"/>
              </a:spcAft>
              <a:buSzPts val="1800"/>
              <a:buNone/>
              <a:defRPr sz="1800"/>
            </a:lvl1pPr>
          </a:lstStyle>
          <a:p>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6FF98C-8DB9-420A-A118-1181CF98B836}"/>
              </a:ext>
            </a:extLst>
          </p:cNvPr>
          <p:cNvSpPr>
            <a:spLocks noGrp="1"/>
          </p:cNvSpPr>
          <p:nvPr>
            <p:ph type="ctrTitle"/>
          </p:nvPr>
        </p:nvSpPr>
        <p:spPr>
          <a:xfrm>
            <a:off x="1143000" y="841772"/>
            <a:ext cx="6858000" cy="1790700"/>
          </a:xfrm>
        </p:spPr>
        <p:txBody>
          <a:bodyPr anchor="b"/>
          <a:lstStyle>
            <a:lvl1pPr algn="ctr">
              <a:defRPr sz="4500"/>
            </a:lvl1pPr>
          </a:lstStyle>
          <a:p>
            <a:r>
              <a:rPr lang="en-US"/>
              <a:t>Click to edit Master title style</a:t>
            </a:r>
          </a:p>
        </p:txBody>
      </p:sp>
      <p:sp>
        <p:nvSpPr>
          <p:cNvPr id="3" name="Subtitle 2">
            <a:extLst>
              <a:ext uri="{FF2B5EF4-FFF2-40B4-BE49-F238E27FC236}">
                <a16:creationId xmlns:a16="http://schemas.microsoft.com/office/drawing/2014/main" id="{62FEA96C-A31E-4ABE-A86F-B842BEAE0F7D}"/>
              </a:ext>
            </a:extLst>
          </p:cNvPr>
          <p:cNvSpPr>
            <a:spLocks noGrp="1"/>
          </p:cNvSpPr>
          <p:nvPr>
            <p:ph type="subTitle" idx="1"/>
          </p:nvPr>
        </p:nvSpPr>
        <p:spPr>
          <a:xfrm>
            <a:off x="1143000" y="2701528"/>
            <a:ext cx="6858000" cy="124182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p>
        </p:txBody>
      </p:sp>
      <p:sp>
        <p:nvSpPr>
          <p:cNvPr id="4" name="Date Placeholder 3">
            <a:extLst>
              <a:ext uri="{FF2B5EF4-FFF2-40B4-BE49-F238E27FC236}">
                <a16:creationId xmlns:a16="http://schemas.microsoft.com/office/drawing/2014/main" id="{E38FAEBA-97B9-4C3D-A1BA-19BA2D8A92FE}"/>
              </a:ext>
            </a:extLst>
          </p:cNvPr>
          <p:cNvSpPr>
            <a:spLocks noGrp="1"/>
          </p:cNvSpPr>
          <p:nvPr>
            <p:ph type="dt" sz="half" idx="10"/>
          </p:nvPr>
        </p:nvSpPr>
        <p:spPr/>
        <p:txBody>
          <a:bodyPr/>
          <a:lstStyle/>
          <a:p>
            <a:fld id="{73ECF8D7-247D-48AB-BB59-B86FD1238B9A}" type="datetimeFigureOut">
              <a:rPr lang="en-US" smtClean="0"/>
              <a:t>10/27/2022</a:t>
            </a:fld>
            <a:endParaRPr lang="en-US"/>
          </a:p>
        </p:txBody>
      </p:sp>
      <p:sp>
        <p:nvSpPr>
          <p:cNvPr id="5" name="Footer Placeholder 4">
            <a:extLst>
              <a:ext uri="{FF2B5EF4-FFF2-40B4-BE49-F238E27FC236}">
                <a16:creationId xmlns:a16="http://schemas.microsoft.com/office/drawing/2014/main" id="{8F381F9E-6BCD-4A41-AED0-E6FE2F52994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C76BE21-E8BC-473E-A3B4-E07941B3BA2A}"/>
              </a:ext>
            </a:extLst>
          </p:cNvPr>
          <p:cNvSpPr>
            <a:spLocks noGrp="1"/>
          </p:cNvSpPr>
          <p:nvPr>
            <p:ph type="sldNum" sz="quarter" idx="12"/>
          </p:nvPr>
        </p:nvSpPr>
        <p:spPr/>
        <p:txBody>
          <a:bodyPr/>
          <a:lstStyle/>
          <a:p>
            <a:fld id="{2751B81E-F806-4AC4-9C5F-C8D7E18E3143}" type="slidenum">
              <a:rPr lang="en-US" smtClean="0"/>
              <a:t>‹#›</a:t>
            </a:fld>
            <a:endParaRPr lang="en-US"/>
          </a:p>
        </p:txBody>
      </p:sp>
    </p:spTree>
    <p:extLst>
      <p:ext uri="{BB962C8B-B14F-4D97-AF65-F5344CB8AC3E}">
        <p14:creationId xmlns:p14="http://schemas.microsoft.com/office/powerpoint/2010/main" val="18776110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D11C71-2881-4976-84E0-F9B29A2A60B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BEB1A8D-2FB9-4A69-9219-48F69F79AA10}"/>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1F5B443-F365-43B7-816C-91A7F1DD9860}"/>
              </a:ext>
            </a:extLst>
          </p:cNvPr>
          <p:cNvSpPr>
            <a:spLocks noGrp="1"/>
          </p:cNvSpPr>
          <p:nvPr>
            <p:ph type="dt" sz="half" idx="10"/>
          </p:nvPr>
        </p:nvSpPr>
        <p:spPr/>
        <p:txBody>
          <a:bodyPr/>
          <a:lstStyle/>
          <a:p>
            <a:fld id="{73ECF8D7-247D-48AB-BB59-B86FD1238B9A}" type="datetimeFigureOut">
              <a:rPr lang="en-US" smtClean="0"/>
              <a:t>10/27/2022</a:t>
            </a:fld>
            <a:endParaRPr lang="en-US"/>
          </a:p>
        </p:txBody>
      </p:sp>
      <p:sp>
        <p:nvSpPr>
          <p:cNvPr id="5" name="Footer Placeholder 4">
            <a:extLst>
              <a:ext uri="{FF2B5EF4-FFF2-40B4-BE49-F238E27FC236}">
                <a16:creationId xmlns:a16="http://schemas.microsoft.com/office/drawing/2014/main" id="{75073E0F-F700-42B2-9E87-CB1B5171114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ACB1FCA-F8D2-4E66-92A5-5EDE71276BEB}"/>
              </a:ext>
            </a:extLst>
          </p:cNvPr>
          <p:cNvSpPr>
            <a:spLocks noGrp="1"/>
          </p:cNvSpPr>
          <p:nvPr>
            <p:ph type="sldNum" sz="quarter" idx="12"/>
          </p:nvPr>
        </p:nvSpPr>
        <p:spPr/>
        <p:txBody>
          <a:bodyPr/>
          <a:lstStyle/>
          <a:p>
            <a:fld id="{2751B81E-F806-4AC4-9C5F-C8D7E18E3143}" type="slidenum">
              <a:rPr lang="en-US" smtClean="0"/>
              <a:t>‹#›</a:t>
            </a:fld>
            <a:endParaRPr lang="en-US"/>
          </a:p>
        </p:txBody>
      </p:sp>
    </p:spTree>
    <p:extLst>
      <p:ext uri="{BB962C8B-B14F-4D97-AF65-F5344CB8AC3E}">
        <p14:creationId xmlns:p14="http://schemas.microsoft.com/office/powerpoint/2010/main" val="41276380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46B737-8297-4CBE-A99C-5EC1A5FCFB15}"/>
              </a:ext>
            </a:extLst>
          </p:cNvPr>
          <p:cNvSpPr>
            <a:spLocks noGrp="1"/>
          </p:cNvSpPr>
          <p:nvPr>
            <p:ph type="title"/>
          </p:nvPr>
        </p:nvSpPr>
        <p:spPr>
          <a:xfrm>
            <a:off x="623888" y="1282304"/>
            <a:ext cx="7886700" cy="2139553"/>
          </a:xfrm>
        </p:spPr>
        <p:txBody>
          <a:bodyPr anchor="b"/>
          <a:lstStyle>
            <a:lvl1pPr>
              <a:defRPr sz="4500"/>
            </a:lvl1pPr>
          </a:lstStyle>
          <a:p>
            <a:r>
              <a:rPr lang="en-US"/>
              <a:t>Click to edit Master title style</a:t>
            </a:r>
          </a:p>
        </p:txBody>
      </p:sp>
      <p:sp>
        <p:nvSpPr>
          <p:cNvPr id="3" name="Text Placeholder 2">
            <a:extLst>
              <a:ext uri="{FF2B5EF4-FFF2-40B4-BE49-F238E27FC236}">
                <a16:creationId xmlns:a16="http://schemas.microsoft.com/office/drawing/2014/main" id="{DC2D84AE-6855-47AF-B948-F0530EF7B133}"/>
              </a:ext>
            </a:extLst>
          </p:cNvPr>
          <p:cNvSpPr>
            <a:spLocks noGrp="1"/>
          </p:cNvSpPr>
          <p:nvPr>
            <p:ph type="body" idx="1"/>
          </p:nvPr>
        </p:nvSpPr>
        <p:spPr>
          <a:xfrm>
            <a:off x="623888" y="3442098"/>
            <a:ext cx="7886700" cy="1125140"/>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BC0F1F9B-4EB3-4D5A-9EDA-0BB7D6F8108B}"/>
              </a:ext>
            </a:extLst>
          </p:cNvPr>
          <p:cNvSpPr>
            <a:spLocks noGrp="1"/>
          </p:cNvSpPr>
          <p:nvPr>
            <p:ph type="dt" sz="half" idx="10"/>
          </p:nvPr>
        </p:nvSpPr>
        <p:spPr/>
        <p:txBody>
          <a:bodyPr/>
          <a:lstStyle/>
          <a:p>
            <a:fld id="{73ECF8D7-247D-48AB-BB59-B86FD1238B9A}" type="datetimeFigureOut">
              <a:rPr lang="en-US" smtClean="0"/>
              <a:t>10/27/2022</a:t>
            </a:fld>
            <a:endParaRPr lang="en-US"/>
          </a:p>
        </p:txBody>
      </p:sp>
      <p:sp>
        <p:nvSpPr>
          <p:cNvPr id="5" name="Footer Placeholder 4">
            <a:extLst>
              <a:ext uri="{FF2B5EF4-FFF2-40B4-BE49-F238E27FC236}">
                <a16:creationId xmlns:a16="http://schemas.microsoft.com/office/drawing/2014/main" id="{CAD436FA-0FBA-4637-BA14-09A205C363C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29DF9CE-8D8F-4011-8C9F-0761B01962E4}"/>
              </a:ext>
            </a:extLst>
          </p:cNvPr>
          <p:cNvSpPr>
            <a:spLocks noGrp="1"/>
          </p:cNvSpPr>
          <p:nvPr>
            <p:ph type="sldNum" sz="quarter" idx="12"/>
          </p:nvPr>
        </p:nvSpPr>
        <p:spPr/>
        <p:txBody>
          <a:bodyPr/>
          <a:lstStyle/>
          <a:p>
            <a:fld id="{2751B81E-F806-4AC4-9C5F-C8D7E18E3143}" type="slidenum">
              <a:rPr lang="en-US" smtClean="0"/>
              <a:t>‹#›</a:t>
            </a:fld>
            <a:endParaRPr lang="en-US"/>
          </a:p>
        </p:txBody>
      </p:sp>
    </p:spTree>
    <p:extLst>
      <p:ext uri="{BB962C8B-B14F-4D97-AF65-F5344CB8AC3E}">
        <p14:creationId xmlns:p14="http://schemas.microsoft.com/office/powerpoint/2010/main" val="32157052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3F47D0-8B8F-4A1F-BD58-68295B36A8A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EBA1CA2-F59D-4F08-BB25-91FBD7D5CB5A}"/>
              </a:ext>
            </a:extLst>
          </p:cNvPr>
          <p:cNvSpPr>
            <a:spLocks noGrp="1"/>
          </p:cNvSpPr>
          <p:nvPr>
            <p:ph sz="half" idx="1"/>
          </p:nvPr>
        </p:nvSpPr>
        <p:spPr>
          <a:xfrm>
            <a:off x="628650" y="1369219"/>
            <a:ext cx="3886200" cy="326350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B0ABDC8F-D0AF-41DF-8579-50198841BD5A}"/>
              </a:ext>
            </a:extLst>
          </p:cNvPr>
          <p:cNvSpPr>
            <a:spLocks noGrp="1"/>
          </p:cNvSpPr>
          <p:nvPr>
            <p:ph sz="half" idx="2"/>
          </p:nvPr>
        </p:nvSpPr>
        <p:spPr>
          <a:xfrm>
            <a:off x="4629150" y="1369219"/>
            <a:ext cx="3886200" cy="326350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EAA838BC-F331-460B-B4BC-136783D79FF2}"/>
              </a:ext>
            </a:extLst>
          </p:cNvPr>
          <p:cNvSpPr>
            <a:spLocks noGrp="1"/>
          </p:cNvSpPr>
          <p:nvPr>
            <p:ph type="dt" sz="half" idx="10"/>
          </p:nvPr>
        </p:nvSpPr>
        <p:spPr/>
        <p:txBody>
          <a:bodyPr/>
          <a:lstStyle/>
          <a:p>
            <a:fld id="{73ECF8D7-247D-48AB-BB59-B86FD1238B9A}" type="datetimeFigureOut">
              <a:rPr lang="en-US" smtClean="0"/>
              <a:t>10/27/2022</a:t>
            </a:fld>
            <a:endParaRPr lang="en-US"/>
          </a:p>
        </p:txBody>
      </p:sp>
      <p:sp>
        <p:nvSpPr>
          <p:cNvPr id="6" name="Footer Placeholder 5">
            <a:extLst>
              <a:ext uri="{FF2B5EF4-FFF2-40B4-BE49-F238E27FC236}">
                <a16:creationId xmlns:a16="http://schemas.microsoft.com/office/drawing/2014/main" id="{FFD44FC5-201C-4B2D-A9C2-6F91EE77784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75A99B5-F8B0-4D79-9909-C2820EAFDF7E}"/>
              </a:ext>
            </a:extLst>
          </p:cNvPr>
          <p:cNvSpPr>
            <a:spLocks noGrp="1"/>
          </p:cNvSpPr>
          <p:nvPr>
            <p:ph type="sldNum" sz="quarter" idx="12"/>
          </p:nvPr>
        </p:nvSpPr>
        <p:spPr/>
        <p:txBody>
          <a:bodyPr/>
          <a:lstStyle/>
          <a:p>
            <a:fld id="{2751B81E-F806-4AC4-9C5F-C8D7E18E3143}" type="slidenum">
              <a:rPr lang="en-US" smtClean="0"/>
              <a:t>‹#›</a:t>
            </a:fld>
            <a:endParaRPr lang="en-US"/>
          </a:p>
        </p:txBody>
      </p:sp>
    </p:spTree>
    <p:extLst>
      <p:ext uri="{BB962C8B-B14F-4D97-AF65-F5344CB8AC3E}">
        <p14:creationId xmlns:p14="http://schemas.microsoft.com/office/powerpoint/2010/main" val="33504455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E3ADC0-6C15-4B1C-8E4F-7D495982BEFF}"/>
              </a:ext>
            </a:extLst>
          </p:cNvPr>
          <p:cNvSpPr>
            <a:spLocks noGrp="1"/>
          </p:cNvSpPr>
          <p:nvPr>
            <p:ph type="title"/>
          </p:nvPr>
        </p:nvSpPr>
        <p:spPr>
          <a:xfrm>
            <a:off x="629841" y="273844"/>
            <a:ext cx="7886700" cy="994172"/>
          </a:xfrm>
        </p:spPr>
        <p:txBody>
          <a:bodyPr/>
          <a:lstStyle/>
          <a:p>
            <a:r>
              <a:rPr lang="en-US"/>
              <a:t>Click to edit Master title style</a:t>
            </a:r>
          </a:p>
        </p:txBody>
      </p:sp>
      <p:sp>
        <p:nvSpPr>
          <p:cNvPr id="3" name="Text Placeholder 2">
            <a:extLst>
              <a:ext uri="{FF2B5EF4-FFF2-40B4-BE49-F238E27FC236}">
                <a16:creationId xmlns:a16="http://schemas.microsoft.com/office/drawing/2014/main" id="{5C0049DF-418D-4DE6-810F-AB516E853CAA}"/>
              </a:ext>
            </a:extLst>
          </p:cNvPr>
          <p:cNvSpPr>
            <a:spLocks noGrp="1"/>
          </p:cNvSpPr>
          <p:nvPr>
            <p:ph type="body" idx="1"/>
          </p:nvPr>
        </p:nvSpPr>
        <p:spPr>
          <a:xfrm>
            <a:off x="629842" y="1260872"/>
            <a:ext cx="3868340" cy="617934"/>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a:extLst>
              <a:ext uri="{FF2B5EF4-FFF2-40B4-BE49-F238E27FC236}">
                <a16:creationId xmlns:a16="http://schemas.microsoft.com/office/drawing/2014/main" id="{8E5FDA07-8385-4866-98EA-70DC6C82A7CB}"/>
              </a:ext>
            </a:extLst>
          </p:cNvPr>
          <p:cNvSpPr>
            <a:spLocks noGrp="1"/>
          </p:cNvSpPr>
          <p:nvPr>
            <p:ph sz="half" idx="2"/>
          </p:nvPr>
        </p:nvSpPr>
        <p:spPr>
          <a:xfrm>
            <a:off x="629842" y="1878806"/>
            <a:ext cx="3868340" cy="276344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D59C5BF0-599E-47F8-A949-8A6AC83A3518}"/>
              </a:ext>
            </a:extLst>
          </p:cNvPr>
          <p:cNvSpPr>
            <a:spLocks noGrp="1"/>
          </p:cNvSpPr>
          <p:nvPr>
            <p:ph type="body" sz="quarter" idx="3"/>
          </p:nvPr>
        </p:nvSpPr>
        <p:spPr>
          <a:xfrm>
            <a:off x="4629150" y="1260872"/>
            <a:ext cx="3887391" cy="617934"/>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a:extLst>
              <a:ext uri="{FF2B5EF4-FFF2-40B4-BE49-F238E27FC236}">
                <a16:creationId xmlns:a16="http://schemas.microsoft.com/office/drawing/2014/main" id="{24B26D2F-4E60-4C40-A374-73C24C501FE1}"/>
              </a:ext>
            </a:extLst>
          </p:cNvPr>
          <p:cNvSpPr>
            <a:spLocks noGrp="1"/>
          </p:cNvSpPr>
          <p:nvPr>
            <p:ph sz="quarter" idx="4"/>
          </p:nvPr>
        </p:nvSpPr>
        <p:spPr>
          <a:xfrm>
            <a:off x="4629150" y="1878806"/>
            <a:ext cx="3887391" cy="276344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7861C7CB-E15B-454D-B8DE-C18C9E79BAEE}"/>
              </a:ext>
            </a:extLst>
          </p:cNvPr>
          <p:cNvSpPr>
            <a:spLocks noGrp="1"/>
          </p:cNvSpPr>
          <p:nvPr>
            <p:ph type="dt" sz="half" idx="10"/>
          </p:nvPr>
        </p:nvSpPr>
        <p:spPr/>
        <p:txBody>
          <a:bodyPr/>
          <a:lstStyle/>
          <a:p>
            <a:fld id="{73ECF8D7-247D-48AB-BB59-B86FD1238B9A}" type="datetimeFigureOut">
              <a:rPr lang="en-US" smtClean="0"/>
              <a:t>10/27/2022</a:t>
            </a:fld>
            <a:endParaRPr lang="en-US"/>
          </a:p>
        </p:txBody>
      </p:sp>
      <p:sp>
        <p:nvSpPr>
          <p:cNvPr id="8" name="Footer Placeholder 7">
            <a:extLst>
              <a:ext uri="{FF2B5EF4-FFF2-40B4-BE49-F238E27FC236}">
                <a16:creationId xmlns:a16="http://schemas.microsoft.com/office/drawing/2014/main" id="{5F6635F9-5A52-40ED-85BF-A76A4B1D04C8}"/>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1D2F10C5-097D-4350-A9BF-8330E3E6F60B}"/>
              </a:ext>
            </a:extLst>
          </p:cNvPr>
          <p:cNvSpPr>
            <a:spLocks noGrp="1"/>
          </p:cNvSpPr>
          <p:nvPr>
            <p:ph type="sldNum" sz="quarter" idx="12"/>
          </p:nvPr>
        </p:nvSpPr>
        <p:spPr/>
        <p:txBody>
          <a:bodyPr/>
          <a:lstStyle/>
          <a:p>
            <a:fld id="{2751B81E-F806-4AC4-9C5F-C8D7E18E3143}" type="slidenum">
              <a:rPr lang="en-US" smtClean="0"/>
              <a:t>‹#›</a:t>
            </a:fld>
            <a:endParaRPr lang="en-US"/>
          </a:p>
        </p:txBody>
      </p:sp>
    </p:spTree>
    <p:extLst>
      <p:ext uri="{BB962C8B-B14F-4D97-AF65-F5344CB8AC3E}">
        <p14:creationId xmlns:p14="http://schemas.microsoft.com/office/powerpoint/2010/main" val="424804300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2.xml"/><Relationship Id="rId3" Type="http://schemas.openxmlformats.org/officeDocument/2006/relationships/slideLayout" Target="../slideLayouts/slideLayout7.xml"/><Relationship Id="rId7" Type="http://schemas.openxmlformats.org/officeDocument/2006/relationships/slideLayout" Target="../slideLayouts/slideLayout11.xml"/><Relationship Id="rId12" Type="http://schemas.openxmlformats.org/officeDocument/2006/relationships/theme" Target="../theme/theme2.xml"/><Relationship Id="rId2" Type="http://schemas.openxmlformats.org/officeDocument/2006/relationships/slideLayout" Target="../slideLayouts/slideLayout6.xml"/><Relationship Id="rId1" Type="http://schemas.openxmlformats.org/officeDocument/2006/relationships/slideLayout" Target="../slideLayouts/slideLayout5.xml"/><Relationship Id="rId6" Type="http://schemas.openxmlformats.org/officeDocument/2006/relationships/slideLayout" Target="../slideLayouts/slideLayout10.xml"/><Relationship Id="rId11" Type="http://schemas.openxmlformats.org/officeDocument/2006/relationships/slideLayout" Target="../slideLayouts/slideLayout15.xml"/><Relationship Id="rId5" Type="http://schemas.openxmlformats.org/officeDocument/2006/relationships/slideLayout" Target="../slideLayouts/slideLayout9.xml"/><Relationship Id="rId10" Type="http://schemas.openxmlformats.org/officeDocument/2006/relationships/slideLayout" Target="../slideLayouts/slideLayout14.xml"/><Relationship Id="rId4" Type="http://schemas.openxmlformats.org/officeDocument/2006/relationships/slideLayout" Target="../slideLayouts/slideLayout8.xml"/><Relationship Id="rId9" Type="http://schemas.openxmlformats.org/officeDocument/2006/relationships/slideLayout" Target="../slideLayouts/slideLayout1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457200" y="205978"/>
            <a:ext cx="8229600" cy="857250"/>
          </a:xfrm>
          <a:prstGeom prst="rect">
            <a:avLst/>
          </a:prstGeom>
          <a:noFill/>
          <a:ln>
            <a:noFill/>
          </a:ln>
        </p:spPr>
        <p:txBody>
          <a:bodyPr spcFirstLastPara="1" wrap="square" lIns="91425" tIns="91425" rIns="91425" bIns="91425" anchor="b" anchorCtr="0"/>
          <a:lstStyle>
            <a:lvl1pPr lvl="0">
              <a:spcBef>
                <a:spcPts val="0"/>
              </a:spcBef>
              <a:spcAft>
                <a:spcPts val="0"/>
              </a:spcAft>
              <a:buClr>
                <a:schemeClr val="dk1"/>
              </a:buClr>
              <a:buSzPts val="3600"/>
              <a:buFont typeface="Trebuchet MS"/>
              <a:buNone/>
              <a:defRPr sz="3600" b="1">
                <a:solidFill>
                  <a:schemeClr val="dk1"/>
                </a:solidFill>
                <a:latin typeface="Trebuchet MS"/>
                <a:ea typeface="Trebuchet MS"/>
                <a:cs typeface="Trebuchet MS"/>
                <a:sym typeface="Trebuchet MS"/>
              </a:defRPr>
            </a:lvl1pPr>
            <a:lvl2pPr lvl="1">
              <a:spcBef>
                <a:spcPts val="0"/>
              </a:spcBef>
              <a:spcAft>
                <a:spcPts val="0"/>
              </a:spcAft>
              <a:buClr>
                <a:schemeClr val="dk1"/>
              </a:buClr>
              <a:buSzPts val="3600"/>
              <a:buFont typeface="Trebuchet MS"/>
              <a:buNone/>
              <a:defRPr sz="3600" b="1">
                <a:solidFill>
                  <a:schemeClr val="dk1"/>
                </a:solidFill>
                <a:latin typeface="Trebuchet MS"/>
                <a:ea typeface="Trebuchet MS"/>
                <a:cs typeface="Trebuchet MS"/>
                <a:sym typeface="Trebuchet MS"/>
              </a:defRPr>
            </a:lvl2pPr>
            <a:lvl3pPr lvl="2">
              <a:spcBef>
                <a:spcPts val="0"/>
              </a:spcBef>
              <a:spcAft>
                <a:spcPts val="0"/>
              </a:spcAft>
              <a:buClr>
                <a:schemeClr val="dk1"/>
              </a:buClr>
              <a:buSzPts val="3600"/>
              <a:buFont typeface="Trebuchet MS"/>
              <a:buNone/>
              <a:defRPr sz="3600" b="1">
                <a:solidFill>
                  <a:schemeClr val="dk1"/>
                </a:solidFill>
                <a:latin typeface="Trebuchet MS"/>
                <a:ea typeface="Trebuchet MS"/>
                <a:cs typeface="Trebuchet MS"/>
                <a:sym typeface="Trebuchet MS"/>
              </a:defRPr>
            </a:lvl3pPr>
            <a:lvl4pPr lvl="3">
              <a:spcBef>
                <a:spcPts val="0"/>
              </a:spcBef>
              <a:spcAft>
                <a:spcPts val="0"/>
              </a:spcAft>
              <a:buClr>
                <a:schemeClr val="dk1"/>
              </a:buClr>
              <a:buSzPts val="3600"/>
              <a:buFont typeface="Trebuchet MS"/>
              <a:buNone/>
              <a:defRPr sz="3600" b="1">
                <a:solidFill>
                  <a:schemeClr val="dk1"/>
                </a:solidFill>
                <a:latin typeface="Trebuchet MS"/>
                <a:ea typeface="Trebuchet MS"/>
                <a:cs typeface="Trebuchet MS"/>
                <a:sym typeface="Trebuchet MS"/>
              </a:defRPr>
            </a:lvl4pPr>
            <a:lvl5pPr lvl="4">
              <a:spcBef>
                <a:spcPts val="0"/>
              </a:spcBef>
              <a:spcAft>
                <a:spcPts val="0"/>
              </a:spcAft>
              <a:buClr>
                <a:schemeClr val="dk1"/>
              </a:buClr>
              <a:buSzPts val="3600"/>
              <a:buFont typeface="Trebuchet MS"/>
              <a:buNone/>
              <a:defRPr sz="3600" b="1">
                <a:solidFill>
                  <a:schemeClr val="dk1"/>
                </a:solidFill>
                <a:latin typeface="Trebuchet MS"/>
                <a:ea typeface="Trebuchet MS"/>
                <a:cs typeface="Trebuchet MS"/>
                <a:sym typeface="Trebuchet MS"/>
              </a:defRPr>
            </a:lvl5pPr>
            <a:lvl6pPr lvl="5">
              <a:spcBef>
                <a:spcPts val="0"/>
              </a:spcBef>
              <a:spcAft>
                <a:spcPts val="0"/>
              </a:spcAft>
              <a:buClr>
                <a:schemeClr val="dk1"/>
              </a:buClr>
              <a:buSzPts val="3600"/>
              <a:buFont typeface="Trebuchet MS"/>
              <a:buNone/>
              <a:defRPr sz="3600" b="1">
                <a:solidFill>
                  <a:schemeClr val="dk1"/>
                </a:solidFill>
                <a:latin typeface="Trebuchet MS"/>
                <a:ea typeface="Trebuchet MS"/>
                <a:cs typeface="Trebuchet MS"/>
                <a:sym typeface="Trebuchet MS"/>
              </a:defRPr>
            </a:lvl6pPr>
            <a:lvl7pPr lvl="6">
              <a:spcBef>
                <a:spcPts val="0"/>
              </a:spcBef>
              <a:spcAft>
                <a:spcPts val="0"/>
              </a:spcAft>
              <a:buClr>
                <a:schemeClr val="dk1"/>
              </a:buClr>
              <a:buSzPts val="3600"/>
              <a:buFont typeface="Trebuchet MS"/>
              <a:buNone/>
              <a:defRPr sz="3600" b="1">
                <a:solidFill>
                  <a:schemeClr val="dk1"/>
                </a:solidFill>
                <a:latin typeface="Trebuchet MS"/>
                <a:ea typeface="Trebuchet MS"/>
                <a:cs typeface="Trebuchet MS"/>
                <a:sym typeface="Trebuchet MS"/>
              </a:defRPr>
            </a:lvl7pPr>
            <a:lvl8pPr lvl="7">
              <a:spcBef>
                <a:spcPts val="0"/>
              </a:spcBef>
              <a:spcAft>
                <a:spcPts val="0"/>
              </a:spcAft>
              <a:buClr>
                <a:schemeClr val="dk1"/>
              </a:buClr>
              <a:buSzPts val="3600"/>
              <a:buFont typeface="Trebuchet MS"/>
              <a:buNone/>
              <a:defRPr sz="3600" b="1">
                <a:solidFill>
                  <a:schemeClr val="dk1"/>
                </a:solidFill>
                <a:latin typeface="Trebuchet MS"/>
                <a:ea typeface="Trebuchet MS"/>
                <a:cs typeface="Trebuchet MS"/>
                <a:sym typeface="Trebuchet MS"/>
              </a:defRPr>
            </a:lvl8pPr>
            <a:lvl9pPr lvl="8">
              <a:spcBef>
                <a:spcPts val="0"/>
              </a:spcBef>
              <a:spcAft>
                <a:spcPts val="0"/>
              </a:spcAft>
              <a:buClr>
                <a:schemeClr val="dk1"/>
              </a:buClr>
              <a:buSzPts val="3600"/>
              <a:buFont typeface="Trebuchet MS"/>
              <a:buNone/>
              <a:defRPr sz="3600" b="1">
                <a:solidFill>
                  <a:schemeClr val="dk1"/>
                </a:solidFill>
                <a:latin typeface="Trebuchet MS"/>
                <a:ea typeface="Trebuchet MS"/>
                <a:cs typeface="Trebuchet MS"/>
                <a:sym typeface="Trebuchet MS"/>
              </a:defRPr>
            </a:lvl9pPr>
          </a:lstStyle>
          <a:p>
            <a:endParaRPr/>
          </a:p>
        </p:txBody>
      </p:sp>
      <p:sp>
        <p:nvSpPr>
          <p:cNvPr id="7" name="Google Shape;7;p1"/>
          <p:cNvSpPr txBox="1">
            <a:spLocks noGrp="1"/>
          </p:cNvSpPr>
          <p:nvPr>
            <p:ph type="body" idx="1"/>
          </p:nvPr>
        </p:nvSpPr>
        <p:spPr>
          <a:xfrm>
            <a:off x="457200" y="1200152"/>
            <a:ext cx="8229600" cy="3725681"/>
          </a:xfrm>
          <a:prstGeom prst="rect">
            <a:avLst/>
          </a:prstGeom>
          <a:noFill/>
          <a:ln>
            <a:noFill/>
          </a:ln>
        </p:spPr>
        <p:txBody>
          <a:bodyPr spcFirstLastPara="1" wrap="square" lIns="91425" tIns="91425" rIns="91425" bIns="91425" anchor="t" anchorCtr="0"/>
          <a:lstStyle>
            <a:lvl1pPr marL="457200" lvl="0" indent="-419100">
              <a:spcBef>
                <a:spcPts val="600"/>
              </a:spcBef>
              <a:spcAft>
                <a:spcPts val="0"/>
              </a:spcAft>
              <a:buClr>
                <a:schemeClr val="dk1"/>
              </a:buClr>
              <a:buSzPts val="3000"/>
              <a:buFont typeface="Trebuchet MS"/>
              <a:buChar char="●"/>
              <a:defRPr sz="3000">
                <a:solidFill>
                  <a:schemeClr val="dk1"/>
                </a:solidFill>
                <a:latin typeface="Trebuchet MS"/>
                <a:ea typeface="Trebuchet MS"/>
                <a:cs typeface="Trebuchet MS"/>
                <a:sym typeface="Trebuchet MS"/>
              </a:defRPr>
            </a:lvl1pPr>
            <a:lvl2pPr marL="914400" lvl="1" indent="-381000">
              <a:spcBef>
                <a:spcPts val="0"/>
              </a:spcBef>
              <a:spcAft>
                <a:spcPts val="0"/>
              </a:spcAft>
              <a:buClr>
                <a:schemeClr val="dk1"/>
              </a:buClr>
              <a:buSzPts val="2400"/>
              <a:buFont typeface="Trebuchet MS"/>
              <a:buChar char="○"/>
              <a:defRPr sz="2400">
                <a:solidFill>
                  <a:schemeClr val="dk1"/>
                </a:solidFill>
                <a:latin typeface="Trebuchet MS"/>
                <a:ea typeface="Trebuchet MS"/>
                <a:cs typeface="Trebuchet MS"/>
                <a:sym typeface="Trebuchet MS"/>
              </a:defRPr>
            </a:lvl2pPr>
            <a:lvl3pPr marL="1371600" lvl="2" indent="-381000">
              <a:spcBef>
                <a:spcPts val="0"/>
              </a:spcBef>
              <a:spcAft>
                <a:spcPts val="0"/>
              </a:spcAft>
              <a:buClr>
                <a:schemeClr val="dk1"/>
              </a:buClr>
              <a:buSzPts val="2400"/>
              <a:buFont typeface="Trebuchet MS"/>
              <a:buChar char="■"/>
              <a:defRPr sz="2400">
                <a:solidFill>
                  <a:schemeClr val="dk1"/>
                </a:solidFill>
                <a:latin typeface="Trebuchet MS"/>
                <a:ea typeface="Trebuchet MS"/>
                <a:cs typeface="Trebuchet MS"/>
                <a:sym typeface="Trebuchet MS"/>
              </a:defRPr>
            </a:lvl3pPr>
            <a:lvl4pPr marL="1828800" lvl="3" indent="-342900">
              <a:spcBef>
                <a:spcPts val="0"/>
              </a:spcBef>
              <a:spcAft>
                <a:spcPts val="0"/>
              </a:spcAft>
              <a:buClr>
                <a:schemeClr val="dk1"/>
              </a:buClr>
              <a:buSzPts val="1800"/>
              <a:buFont typeface="Trebuchet MS"/>
              <a:buChar char="●"/>
              <a:defRPr sz="1800">
                <a:solidFill>
                  <a:schemeClr val="dk1"/>
                </a:solidFill>
                <a:latin typeface="Trebuchet MS"/>
                <a:ea typeface="Trebuchet MS"/>
                <a:cs typeface="Trebuchet MS"/>
                <a:sym typeface="Trebuchet MS"/>
              </a:defRPr>
            </a:lvl4pPr>
            <a:lvl5pPr marL="2286000" lvl="4" indent="-342900">
              <a:spcBef>
                <a:spcPts val="0"/>
              </a:spcBef>
              <a:spcAft>
                <a:spcPts val="0"/>
              </a:spcAft>
              <a:buClr>
                <a:schemeClr val="dk1"/>
              </a:buClr>
              <a:buSzPts val="1800"/>
              <a:buFont typeface="Trebuchet MS"/>
              <a:buChar char="○"/>
              <a:defRPr sz="1800">
                <a:solidFill>
                  <a:schemeClr val="dk1"/>
                </a:solidFill>
                <a:latin typeface="Trebuchet MS"/>
                <a:ea typeface="Trebuchet MS"/>
                <a:cs typeface="Trebuchet MS"/>
                <a:sym typeface="Trebuchet MS"/>
              </a:defRPr>
            </a:lvl5pPr>
            <a:lvl6pPr marL="2743200" lvl="5" indent="-342900">
              <a:spcBef>
                <a:spcPts val="0"/>
              </a:spcBef>
              <a:spcAft>
                <a:spcPts val="0"/>
              </a:spcAft>
              <a:buClr>
                <a:schemeClr val="dk1"/>
              </a:buClr>
              <a:buSzPts val="1800"/>
              <a:buFont typeface="Trebuchet MS"/>
              <a:buChar char="■"/>
              <a:defRPr sz="1800">
                <a:solidFill>
                  <a:schemeClr val="dk1"/>
                </a:solidFill>
                <a:latin typeface="Trebuchet MS"/>
                <a:ea typeface="Trebuchet MS"/>
                <a:cs typeface="Trebuchet MS"/>
                <a:sym typeface="Trebuchet MS"/>
              </a:defRPr>
            </a:lvl6pPr>
            <a:lvl7pPr marL="3200400" lvl="6" indent="-342900">
              <a:spcBef>
                <a:spcPts val="0"/>
              </a:spcBef>
              <a:spcAft>
                <a:spcPts val="0"/>
              </a:spcAft>
              <a:buClr>
                <a:schemeClr val="dk1"/>
              </a:buClr>
              <a:buSzPts val="1800"/>
              <a:buFont typeface="Trebuchet MS"/>
              <a:buChar char="●"/>
              <a:defRPr sz="1800">
                <a:solidFill>
                  <a:schemeClr val="dk1"/>
                </a:solidFill>
                <a:latin typeface="Trebuchet MS"/>
                <a:ea typeface="Trebuchet MS"/>
                <a:cs typeface="Trebuchet MS"/>
                <a:sym typeface="Trebuchet MS"/>
              </a:defRPr>
            </a:lvl7pPr>
            <a:lvl8pPr marL="3657600" lvl="7" indent="-342900">
              <a:spcBef>
                <a:spcPts val="0"/>
              </a:spcBef>
              <a:spcAft>
                <a:spcPts val="0"/>
              </a:spcAft>
              <a:buClr>
                <a:schemeClr val="dk1"/>
              </a:buClr>
              <a:buSzPts val="1800"/>
              <a:buFont typeface="Trebuchet MS"/>
              <a:buChar char="○"/>
              <a:defRPr sz="1800">
                <a:solidFill>
                  <a:schemeClr val="dk1"/>
                </a:solidFill>
                <a:latin typeface="Trebuchet MS"/>
                <a:ea typeface="Trebuchet MS"/>
                <a:cs typeface="Trebuchet MS"/>
                <a:sym typeface="Trebuchet MS"/>
              </a:defRPr>
            </a:lvl8pPr>
            <a:lvl9pPr marL="4114800" lvl="8" indent="-342900">
              <a:spcBef>
                <a:spcPts val="0"/>
              </a:spcBef>
              <a:spcAft>
                <a:spcPts val="0"/>
              </a:spcAft>
              <a:buClr>
                <a:schemeClr val="dk1"/>
              </a:buClr>
              <a:buSzPts val="1800"/>
              <a:buFont typeface="Trebuchet MS"/>
              <a:buChar char="■"/>
              <a:defRPr sz="1800">
                <a:solidFill>
                  <a:schemeClr val="dk1"/>
                </a:solidFill>
                <a:latin typeface="Trebuchet MS"/>
                <a:ea typeface="Trebuchet MS"/>
                <a:cs typeface="Trebuchet MS"/>
                <a:sym typeface="Trebuchet MS"/>
              </a:defRPr>
            </a:lvl9pPr>
          </a:lstStyle>
          <a:p>
            <a:endParaRPr/>
          </a:p>
        </p:txBody>
      </p:sp>
      <p:sp>
        <p:nvSpPr>
          <p:cNvPr id="8" name="Google Shape;8;p1"/>
          <p:cNvSpPr/>
          <p:nvPr/>
        </p:nvSpPr>
        <p:spPr>
          <a:xfrm>
            <a:off x="9124900" y="-2575"/>
            <a:ext cx="95400" cy="5143500"/>
          </a:xfrm>
          <a:prstGeom prst="rect">
            <a:avLst/>
          </a:prstGeom>
          <a:solidFill>
            <a:srgbClr val="FF9900"/>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9" name="Google Shape;9;p1"/>
          <p:cNvSpPr/>
          <p:nvPr/>
        </p:nvSpPr>
        <p:spPr>
          <a:xfrm>
            <a:off x="9029500" y="0"/>
            <a:ext cx="95400" cy="5143500"/>
          </a:xfrm>
          <a:prstGeom prst="rect">
            <a:avLst/>
          </a:prstGeom>
          <a:solidFill>
            <a:srgbClr val="000000"/>
          </a:solidFill>
          <a:ln>
            <a:noFill/>
          </a:ln>
        </p:spPr>
        <p:txBody>
          <a:bodyPr spcFirstLastPara="1" wrap="square" lIns="91425" tIns="91425" rIns="91425" bIns="91425" anchor="ctr" anchorCtr="0">
            <a:noAutofit/>
          </a:bodyPr>
          <a:lstStyle/>
          <a:p>
            <a:pPr marL="0" lvl="0" indent="0" rtl="0">
              <a:spcBef>
                <a:spcPts val="0"/>
              </a:spcBef>
              <a:spcAft>
                <a:spcPts val="0"/>
              </a:spcAft>
              <a:buNone/>
            </a:pPr>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2" r:id="rId4"/>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7C33A4E-2B88-4C3F-A74A-61D8E05FDCFF}"/>
              </a:ext>
            </a:extLst>
          </p:cNvPr>
          <p:cNvSpPr>
            <a:spLocks noGrp="1"/>
          </p:cNvSpPr>
          <p:nvPr>
            <p:ph type="title"/>
          </p:nvPr>
        </p:nvSpPr>
        <p:spPr>
          <a:xfrm>
            <a:off x="628650" y="273844"/>
            <a:ext cx="7886700" cy="994172"/>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B6F3A320-DB44-46F2-B690-8E5CBD530261}"/>
              </a:ext>
            </a:extLst>
          </p:cNvPr>
          <p:cNvSpPr>
            <a:spLocks noGrp="1"/>
          </p:cNvSpPr>
          <p:nvPr>
            <p:ph type="body" idx="1"/>
          </p:nvPr>
        </p:nvSpPr>
        <p:spPr>
          <a:xfrm>
            <a:off x="628650" y="1369219"/>
            <a:ext cx="7886700" cy="326350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525A283-B0CA-4461-B2E4-679C1A61100D}"/>
              </a:ext>
            </a:extLst>
          </p:cNvPr>
          <p:cNvSpPr>
            <a:spLocks noGrp="1"/>
          </p:cNvSpPr>
          <p:nvPr>
            <p:ph type="dt" sz="half" idx="2"/>
          </p:nvPr>
        </p:nvSpPr>
        <p:spPr>
          <a:xfrm>
            <a:off x="628650" y="4767263"/>
            <a:ext cx="2057400" cy="273844"/>
          </a:xfrm>
          <a:prstGeom prst="rect">
            <a:avLst/>
          </a:prstGeom>
        </p:spPr>
        <p:txBody>
          <a:bodyPr vert="horz" lIns="91440" tIns="45720" rIns="91440" bIns="45720" rtlCol="0" anchor="ctr"/>
          <a:lstStyle>
            <a:lvl1pPr algn="l">
              <a:defRPr sz="900">
                <a:solidFill>
                  <a:schemeClr val="tx1">
                    <a:tint val="75000"/>
                  </a:schemeClr>
                </a:solidFill>
              </a:defRPr>
            </a:lvl1pPr>
          </a:lstStyle>
          <a:p>
            <a:fld id="{73ECF8D7-247D-48AB-BB59-B86FD1238B9A}" type="datetimeFigureOut">
              <a:rPr lang="en-US" smtClean="0"/>
              <a:t>10/27/2022</a:t>
            </a:fld>
            <a:endParaRPr lang="en-US"/>
          </a:p>
        </p:txBody>
      </p:sp>
      <p:sp>
        <p:nvSpPr>
          <p:cNvPr id="5" name="Footer Placeholder 4">
            <a:extLst>
              <a:ext uri="{FF2B5EF4-FFF2-40B4-BE49-F238E27FC236}">
                <a16:creationId xmlns:a16="http://schemas.microsoft.com/office/drawing/2014/main" id="{9596E620-76A3-4477-BC6E-4C4DDDFEF6FE}"/>
              </a:ext>
            </a:extLst>
          </p:cNvPr>
          <p:cNvSpPr>
            <a:spLocks noGrp="1"/>
          </p:cNvSpPr>
          <p:nvPr>
            <p:ph type="ftr" sz="quarter" idx="3"/>
          </p:nvPr>
        </p:nvSpPr>
        <p:spPr>
          <a:xfrm>
            <a:off x="3028950" y="4767263"/>
            <a:ext cx="3086100" cy="273844"/>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ED98C26C-BCFA-4A50-9006-AD54D1A608CE}"/>
              </a:ext>
            </a:extLst>
          </p:cNvPr>
          <p:cNvSpPr>
            <a:spLocks noGrp="1"/>
          </p:cNvSpPr>
          <p:nvPr>
            <p:ph type="sldNum" sz="quarter" idx="4"/>
          </p:nvPr>
        </p:nvSpPr>
        <p:spPr>
          <a:xfrm>
            <a:off x="6457950" y="4767263"/>
            <a:ext cx="2057400" cy="273844"/>
          </a:xfrm>
          <a:prstGeom prst="rect">
            <a:avLst/>
          </a:prstGeom>
        </p:spPr>
        <p:txBody>
          <a:bodyPr vert="horz" lIns="91440" tIns="45720" rIns="91440" bIns="45720" rtlCol="0" anchor="ctr"/>
          <a:lstStyle>
            <a:lvl1pPr algn="r">
              <a:defRPr sz="900">
                <a:solidFill>
                  <a:schemeClr val="tx1">
                    <a:tint val="75000"/>
                  </a:schemeClr>
                </a:solidFill>
              </a:defRPr>
            </a:lvl1pPr>
          </a:lstStyle>
          <a:p>
            <a:fld id="{2751B81E-F806-4AC4-9C5F-C8D7E18E3143}" type="slidenum">
              <a:rPr lang="en-US" smtClean="0"/>
              <a:t>‹#›</a:t>
            </a:fld>
            <a:endParaRPr lang="en-US"/>
          </a:p>
        </p:txBody>
      </p:sp>
    </p:spTree>
    <p:extLst>
      <p:ext uri="{BB962C8B-B14F-4D97-AF65-F5344CB8AC3E}">
        <p14:creationId xmlns:p14="http://schemas.microsoft.com/office/powerpoint/2010/main" val="1775235481"/>
      </p:ext>
    </p:extLst>
  </p:cSld>
  <p:clrMap bg1="lt1" tx1="dk1" bg2="lt2" tx2="dk2" accent1="accent1" accent2="accent2" accent3="accent3" accent4="accent4" accent5="accent5" accent6="accent6" hlink="hlink" folHlink="folHlink"/>
  <p:sldLayoutIdLst>
    <p:sldLayoutId id="2147483656" r:id="rId1"/>
    <p:sldLayoutId id="2147483657" r:id="rId2"/>
    <p:sldLayoutId id="2147483658" r:id="rId3"/>
    <p:sldLayoutId id="2147483659" r:id="rId4"/>
    <p:sldLayoutId id="2147483660" r:id="rId5"/>
    <p:sldLayoutId id="2147483661" r:id="rId6"/>
    <p:sldLayoutId id="2147483662" r:id="rId7"/>
    <p:sldLayoutId id="2147483663" r:id="rId8"/>
    <p:sldLayoutId id="2147483664" r:id="rId9"/>
    <p:sldLayoutId id="2147483665" r:id="rId10"/>
    <p:sldLayoutId id="2147483666"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6.xml"/><Relationship Id="rId5" Type="http://schemas.openxmlformats.org/officeDocument/2006/relationships/image" Target="../media/image7.png"/><Relationship Id="rId4" Type="http://schemas.openxmlformats.org/officeDocument/2006/relationships/image" Target="../media/image6.png"/></Relationships>
</file>

<file path=ppt/slides/_rels/slide13.xml.rels><?xml version="1.0" encoding="UTF-8" standalone="yes"?>
<Relationships xmlns="http://schemas.openxmlformats.org/package/2006/relationships"><Relationship Id="rId3" Type="http://schemas.openxmlformats.org/officeDocument/2006/relationships/hyperlink" Target="https://www.youtube.com/watch?v=k-bXIZOMNyA&amp;t=228s" TargetMode="External"/><Relationship Id="rId2" Type="http://schemas.openxmlformats.org/officeDocument/2006/relationships/hyperlink" Target="https://www.youtube.com/watch?v=7tHD9Gj9UNg&amp;feature=youtu.be"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www.blockchain.com/explorer"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en.bitcoin.it/wiki/Pay_to_script_hash"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A bit more on smart contract</a:t>
            </a:r>
          </a:p>
        </p:txBody>
      </p:sp>
      <p:sp>
        <p:nvSpPr>
          <p:cNvPr id="4" name="Subtitle 3"/>
          <p:cNvSpPr>
            <a:spLocks noGrp="1"/>
          </p:cNvSpPr>
          <p:nvPr>
            <p:ph type="subTitle" idx="1"/>
          </p:nvPr>
        </p:nvSpPr>
        <p:spPr/>
        <p:txBody>
          <a:bodyPr/>
          <a:lstStyle/>
          <a:p>
            <a:endParaRPr lang="en-US"/>
          </a:p>
        </p:txBody>
      </p:sp>
    </p:spTree>
    <p:extLst>
      <p:ext uri="{BB962C8B-B14F-4D97-AF65-F5344CB8AC3E}">
        <p14:creationId xmlns:p14="http://schemas.microsoft.com/office/powerpoint/2010/main" val="308670353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531"/>
        <p:cNvGrpSpPr/>
        <p:nvPr/>
      </p:nvGrpSpPr>
      <p:grpSpPr>
        <a:xfrm>
          <a:off x="0" y="0"/>
          <a:ext cx="0" cy="0"/>
          <a:chOff x="0" y="0"/>
          <a:chExt cx="0" cy="0"/>
        </a:xfrm>
      </p:grpSpPr>
      <p:sp>
        <p:nvSpPr>
          <p:cNvPr id="532" name="Shape 532"/>
          <p:cNvSpPr txBox="1">
            <a:spLocks noGrp="1"/>
          </p:cNvSpPr>
          <p:nvPr>
            <p:ph type="title"/>
          </p:nvPr>
        </p:nvSpPr>
        <p:spPr>
          <a:xfrm>
            <a:off x="1485900" y="205979"/>
            <a:ext cx="6172200" cy="857475"/>
          </a:xfrm>
          <a:prstGeom prst="rect">
            <a:avLst/>
          </a:prstGeom>
        </p:spPr>
        <p:txBody>
          <a:bodyPr spcFirstLastPara="1" wrap="square" lIns="68569" tIns="68569" rIns="68569" bIns="68569" anchor="b" anchorCtr="0">
            <a:noAutofit/>
          </a:bodyPr>
          <a:lstStyle/>
          <a:p>
            <a:r>
              <a:rPr lang="en"/>
              <a:t>Example 3: Efficient micro-payments</a:t>
            </a:r>
            <a:endParaRPr i="1"/>
          </a:p>
        </p:txBody>
      </p:sp>
      <p:sp>
        <p:nvSpPr>
          <p:cNvPr id="533" name="Shape 533"/>
          <p:cNvSpPr/>
          <p:nvPr/>
        </p:nvSpPr>
        <p:spPr>
          <a:xfrm>
            <a:off x="1218947" y="3147125"/>
            <a:ext cx="1069650" cy="1306575"/>
          </a:xfrm>
          <a:prstGeom prst="smileyFace">
            <a:avLst>
              <a:gd name="adj" fmla="val 4653"/>
            </a:avLst>
          </a:prstGeom>
          <a:solidFill>
            <a:schemeClr val="lt2"/>
          </a:solidFill>
          <a:ln w="19050" cap="flat" cmpd="sng">
            <a:solidFill>
              <a:schemeClr val="dk2"/>
            </a:solidFill>
            <a:prstDash val="solid"/>
            <a:round/>
            <a:headEnd type="none" w="sm" len="sm"/>
            <a:tailEnd type="none" w="sm" len="sm"/>
          </a:ln>
        </p:spPr>
        <p:txBody>
          <a:bodyPr spcFirstLastPara="1" wrap="square" lIns="68569" tIns="68569" rIns="68569" bIns="68569" anchor="ctr" anchorCtr="0">
            <a:noAutofit/>
          </a:bodyPr>
          <a:lstStyle/>
          <a:p>
            <a:endParaRPr sz="1050"/>
          </a:p>
        </p:txBody>
      </p:sp>
      <p:sp>
        <p:nvSpPr>
          <p:cNvPr id="534" name="Shape 534"/>
          <p:cNvSpPr txBox="1"/>
          <p:nvPr/>
        </p:nvSpPr>
        <p:spPr>
          <a:xfrm>
            <a:off x="1518310" y="4453625"/>
            <a:ext cx="470925" cy="322200"/>
          </a:xfrm>
          <a:prstGeom prst="rect">
            <a:avLst/>
          </a:prstGeom>
          <a:noFill/>
          <a:ln>
            <a:noFill/>
          </a:ln>
        </p:spPr>
        <p:txBody>
          <a:bodyPr spcFirstLastPara="1" wrap="square" lIns="68569" tIns="68569" rIns="68569" bIns="68569" anchor="t" anchorCtr="0">
            <a:noAutofit/>
          </a:bodyPr>
          <a:lstStyle/>
          <a:p>
            <a:pPr algn="ctr"/>
            <a:r>
              <a:rPr lang="en" sz="1050"/>
              <a:t>Alice</a:t>
            </a:r>
            <a:endParaRPr sz="1050"/>
          </a:p>
        </p:txBody>
      </p:sp>
      <p:sp>
        <p:nvSpPr>
          <p:cNvPr id="535" name="Shape 535"/>
          <p:cNvSpPr/>
          <p:nvPr/>
        </p:nvSpPr>
        <p:spPr>
          <a:xfrm>
            <a:off x="6477216" y="2986025"/>
            <a:ext cx="1069650" cy="1306575"/>
          </a:xfrm>
          <a:prstGeom prst="smileyFace">
            <a:avLst>
              <a:gd name="adj" fmla="val 4653"/>
            </a:avLst>
          </a:prstGeom>
          <a:solidFill>
            <a:schemeClr val="lt2"/>
          </a:solidFill>
          <a:ln w="19050" cap="flat" cmpd="sng">
            <a:solidFill>
              <a:schemeClr val="dk2"/>
            </a:solidFill>
            <a:prstDash val="solid"/>
            <a:round/>
            <a:headEnd type="none" w="sm" len="sm"/>
            <a:tailEnd type="none" w="sm" len="sm"/>
          </a:ln>
        </p:spPr>
        <p:txBody>
          <a:bodyPr spcFirstLastPara="1" wrap="square" lIns="68569" tIns="68569" rIns="68569" bIns="68569" anchor="ctr" anchorCtr="0">
            <a:noAutofit/>
          </a:bodyPr>
          <a:lstStyle/>
          <a:p>
            <a:endParaRPr sz="1050"/>
          </a:p>
        </p:txBody>
      </p:sp>
      <p:sp>
        <p:nvSpPr>
          <p:cNvPr id="536" name="Shape 536"/>
          <p:cNvSpPr txBox="1"/>
          <p:nvPr/>
        </p:nvSpPr>
        <p:spPr>
          <a:xfrm>
            <a:off x="6776579" y="4292525"/>
            <a:ext cx="470925" cy="322200"/>
          </a:xfrm>
          <a:prstGeom prst="rect">
            <a:avLst/>
          </a:prstGeom>
          <a:noFill/>
          <a:ln>
            <a:noFill/>
          </a:ln>
        </p:spPr>
        <p:txBody>
          <a:bodyPr spcFirstLastPara="1" wrap="square" lIns="68569" tIns="68569" rIns="68569" bIns="68569" anchor="t" anchorCtr="0">
            <a:noAutofit/>
          </a:bodyPr>
          <a:lstStyle/>
          <a:p>
            <a:pPr algn="ctr"/>
            <a:r>
              <a:rPr lang="en" sz="1050"/>
              <a:t>Bob</a:t>
            </a:r>
            <a:endParaRPr sz="1050"/>
          </a:p>
        </p:txBody>
      </p:sp>
      <p:sp>
        <p:nvSpPr>
          <p:cNvPr id="537" name="Shape 537"/>
          <p:cNvSpPr/>
          <p:nvPr/>
        </p:nvSpPr>
        <p:spPr>
          <a:xfrm>
            <a:off x="2452425" y="4069650"/>
            <a:ext cx="4024800" cy="976275"/>
          </a:xfrm>
          <a:prstGeom prst="roundRect">
            <a:avLst>
              <a:gd name="adj" fmla="val 16667"/>
            </a:avLst>
          </a:prstGeom>
          <a:solidFill>
            <a:srgbClr val="D5A6BD"/>
          </a:solidFill>
          <a:ln w="19050" cap="flat" cmpd="sng">
            <a:solidFill>
              <a:srgbClr val="666666"/>
            </a:solidFill>
            <a:prstDash val="solid"/>
            <a:round/>
            <a:headEnd type="none" w="sm" len="sm"/>
            <a:tailEnd type="none" w="sm" len="sm"/>
          </a:ln>
        </p:spPr>
        <p:txBody>
          <a:bodyPr spcFirstLastPara="1" wrap="square" lIns="68569" tIns="68569" rIns="68569" bIns="68569" anchor="ctr" anchorCtr="0">
            <a:noAutofit/>
          </a:bodyPr>
          <a:lstStyle/>
          <a:p>
            <a:pPr algn="ctr"/>
            <a:r>
              <a:rPr lang="en" sz="1350" b="1">
                <a:latin typeface="Trebuchet MS"/>
                <a:ea typeface="Trebuchet MS"/>
                <a:cs typeface="Trebuchet MS"/>
                <a:sym typeface="Trebuchet MS"/>
              </a:rPr>
              <a:t>PROBLEM:</a:t>
            </a:r>
            <a:r>
              <a:rPr lang="en" sz="1350">
                <a:latin typeface="Trebuchet MS"/>
                <a:ea typeface="Trebuchet MS"/>
                <a:cs typeface="Trebuchet MS"/>
                <a:sym typeface="Trebuchet MS"/>
              </a:rPr>
              <a:t> Alice wants to pay Bob for each minute of phone service. She doesn’t want to incur a transaction fee every minute.</a:t>
            </a:r>
            <a:endParaRPr sz="1350">
              <a:latin typeface="Trebuchet MS"/>
              <a:ea typeface="Trebuchet MS"/>
              <a:cs typeface="Trebuchet MS"/>
              <a:sym typeface="Trebuchet MS"/>
            </a:endParaRPr>
          </a:p>
        </p:txBody>
      </p:sp>
      <p:sp>
        <p:nvSpPr>
          <p:cNvPr id="538" name="Shape 538"/>
          <p:cNvSpPr/>
          <p:nvPr/>
        </p:nvSpPr>
        <p:spPr>
          <a:xfrm>
            <a:off x="2506744" y="3714475"/>
            <a:ext cx="3752325" cy="492075"/>
          </a:xfrm>
          <a:prstGeom prst="rect">
            <a:avLst/>
          </a:prstGeom>
          <a:solidFill>
            <a:srgbClr val="B6D7A8"/>
          </a:solidFill>
          <a:ln w="19050" cap="flat" cmpd="sng">
            <a:solidFill>
              <a:srgbClr val="666666"/>
            </a:solidFill>
            <a:prstDash val="solid"/>
            <a:round/>
            <a:headEnd type="none" w="sm" len="sm"/>
            <a:tailEnd type="none" w="sm" len="sm"/>
          </a:ln>
        </p:spPr>
        <p:txBody>
          <a:bodyPr spcFirstLastPara="1" wrap="square" lIns="68569" tIns="68569" rIns="68569" bIns="68569" anchor="ctr" anchorCtr="0">
            <a:noAutofit/>
          </a:bodyPr>
          <a:lstStyle/>
          <a:p>
            <a:r>
              <a:rPr lang="en" sz="1350">
                <a:solidFill>
                  <a:schemeClr val="dk1"/>
                </a:solidFill>
                <a:latin typeface="Trebuchet MS"/>
                <a:ea typeface="Trebuchet MS"/>
                <a:cs typeface="Trebuchet MS"/>
                <a:sym typeface="Trebuchet MS"/>
              </a:rPr>
              <a:t>Input: </a:t>
            </a:r>
            <a:r>
              <a:rPr lang="en" sz="1350" i="1">
                <a:solidFill>
                  <a:schemeClr val="dk1"/>
                </a:solidFill>
                <a:latin typeface="Trebuchet MS"/>
                <a:ea typeface="Trebuchet MS"/>
                <a:cs typeface="Trebuchet MS"/>
                <a:sym typeface="Trebuchet MS"/>
              </a:rPr>
              <a:t>x</a:t>
            </a:r>
            <a:r>
              <a:rPr lang="en" sz="1350">
                <a:solidFill>
                  <a:schemeClr val="dk1"/>
                </a:solidFill>
                <a:latin typeface="Trebuchet MS"/>
                <a:ea typeface="Trebuchet MS"/>
                <a:cs typeface="Trebuchet MS"/>
                <a:sym typeface="Trebuchet MS"/>
              </a:rPr>
              <a:t>; Pay 01 to Bob, 99 to Alice</a:t>
            </a:r>
            <a:endParaRPr sz="1350" baseline="-25000">
              <a:solidFill>
                <a:schemeClr val="dk1"/>
              </a:solidFill>
              <a:latin typeface="Trebuchet MS"/>
              <a:ea typeface="Trebuchet MS"/>
              <a:cs typeface="Trebuchet MS"/>
              <a:sym typeface="Trebuchet MS"/>
            </a:endParaRPr>
          </a:p>
          <a:p>
            <a:pPr algn="r"/>
            <a:r>
              <a:rPr lang="en" sz="750">
                <a:solidFill>
                  <a:schemeClr val="dk1"/>
                </a:solidFill>
                <a:latin typeface="Trebuchet MS"/>
                <a:ea typeface="Trebuchet MS"/>
                <a:cs typeface="Trebuchet MS"/>
                <a:sym typeface="Trebuchet MS"/>
              </a:rPr>
              <a:t>SIGNED(ALICE)___________</a:t>
            </a:r>
            <a:endParaRPr sz="750">
              <a:solidFill>
                <a:schemeClr val="dk1"/>
              </a:solidFill>
              <a:latin typeface="Trebuchet MS"/>
              <a:ea typeface="Trebuchet MS"/>
              <a:cs typeface="Trebuchet MS"/>
              <a:sym typeface="Trebuchet MS"/>
            </a:endParaRPr>
          </a:p>
        </p:txBody>
      </p:sp>
      <p:sp>
        <p:nvSpPr>
          <p:cNvPr id="539" name="Shape 539"/>
          <p:cNvSpPr/>
          <p:nvPr/>
        </p:nvSpPr>
        <p:spPr>
          <a:xfrm>
            <a:off x="2506744" y="3222475"/>
            <a:ext cx="3752325" cy="492075"/>
          </a:xfrm>
          <a:prstGeom prst="rect">
            <a:avLst/>
          </a:prstGeom>
          <a:solidFill>
            <a:srgbClr val="B6D7A8"/>
          </a:solidFill>
          <a:ln w="19050" cap="flat" cmpd="sng">
            <a:solidFill>
              <a:srgbClr val="666666"/>
            </a:solidFill>
            <a:prstDash val="solid"/>
            <a:round/>
            <a:headEnd type="none" w="sm" len="sm"/>
            <a:tailEnd type="none" w="sm" len="sm"/>
          </a:ln>
        </p:spPr>
        <p:txBody>
          <a:bodyPr spcFirstLastPara="1" wrap="square" lIns="68569" tIns="68569" rIns="68569" bIns="68569" anchor="ctr" anchorCtr="0">
            <a:noAutofit/>
          </a:bodyPr>
          <a:lstStyle/>
          <a:p>
            <a:r>
              <a:rPr lang="en" sz="1350">
                <a:solidFill>
                  <a:schemeClr val="dk1"/>
                </a:solidFill>
                <a:latin typeface="Trebuchet MS"/>
                <a:ea typeface="Trebuchet MS"/>
                <a:cs typeface="Trebuchet MS"/>
                <a:sym typeface="Trebuchet MS"/>
              </a:rPr>
              <a:t>Input: </a:t>
            </a:r>
            <a:r>
              <a:rPr lang="en" sz="1350" i="1">
                <a:solidFill>
                  <a:schemeClr val="dk1"/>
                </a:solidFill>
                <a:latin typeface="Trebuchet MS"/>
                <a:ea typeface="Trebuchet MS"/>
                <a:cs typeface="Trebuchet MS"/>
                <a:sym typeface="Trebuchet MS"/>
              </a:rPr>
              <a:t>x</a:t>
            </a:r>
            <a:r>
              <a:rPr lang="en" sz="1350">
                <a:solidFill>
                  <a:schemeClr val="dk1"/>
                </a:solidFill>
                <a:latin typeface="Trebuchet MS"/>
                <a:ea typeface="Trebuchet MS"/>
                <a:cs typeface="Trebuchet MS"/>
                <a:sym typeface="Trebuchet MS"/>
              </a:rPr>
              <a:t>; Pay 02 to Bob, 98 to Alice</a:t>
            </a:r>
            <a:endParaRPr sz="1350" baseline="-25000">
              <a:solidFill>
                <a:schemeClr val="dk1"/>
              </a:solidFill>
              <a:latin typeface="Trebuchet MS"/>
              <a:ea typeface="Trebuchet MS"/>
              <a:cs typeface="Trebuchet MS"/>
              <a:sym typeface="Trebuchet MS"/>
            </a:endParaRPr>
          </a:p>
          <a:p>
            <a:pPr algn="r"/>
            <a:r>
              <a:rPr lang="en" sz="750">
                <a:solidFill>
                  <a:schemeClr val="dk1"/>
                </a:solidFill>
                <a:latin typeface="Trebuchet MS"/>
                <a:ea typeface="Trebuchet MS"/>
                <a:cs typeface="Trebuchet MS"/>
                <a:sym typeface="Trebuchet MS"/>
              </a:rPr>
              <a:t>SIGNED(ALICE)___________</a:t>
            </a:r>
            <a:endParaRPr sz="750">
              <a:solidFill>
                <a:schemeClr val="dk1"/>
              </a:solidFill>
              <a:latin typeface="Trebuchet MS"/>
              <a:ea typeface="Trebuchet MS"/>
              <a:cs typeface="Trebuchet MS"/>
              <a:sym typeface="Trebuchet MS"/>
            </a:endParaRPr>
          </a:p>
        </p:txBody>
      </p:sp>
      <p:sp>
        <p:nvSpPr>
          <p:cNvPr id="540" name="Shape 540"/>
          <p:cNvSpPr/>
          <p:nvPr/>
        </p:nvSpPr>
        <p:spPr>
          <a:xfrm>
            <a:off x="2506744" y="2730475"/>
            <a:ext cx="3752325" cy="492075"/>
          </a:xfrm>
          <a:prstGeom prst="rect">
            <a:avLst/>
          </a:prstGeom>
          <a:solidFill>
            <a:srgbClr val="B6D7A8"/>
          </a:solidFill>
          <a:ln w="19050" cap="flat" cmpd="sng">
            <a:solidFill>
              <a:srgbClr val="666666"/>
            </a:solidFill>
            <a:prstDash val="solid"/>
            <a:round/>
            <a:headEnd type="none" w="sm" len="sm"/>
            <a:tailEnd type="none" w="sm" len="sm"/>
          </a:ln>
        </p:spPr>
        <p:txBody>
          <a:bodyPr spcFirstLastPara="1" wrap="square" lIns="68569" tIns="68569" rIns="68569" bIns="68569" anchor="ctr" anchorCtr="0">
            <a:noAutofit/>
          </a:bodyPr>
          <a:lstStyle/>
          <a:p>
            <a:r>
              <a:rPr lang="en" sz="1350">
                <a:solidFill>
                  <a:schemeClr val="dk1"/>
                </a:solidFill>
                <a:latin typeface="Trebuchet MS"/>
                <a:ea typeface="Trebuchet MS"/>
                <a:cs typeface="Trebuchet MS"/>
                <a:sym typeface="Trebuchet MS"/>
              </a:rPr>
              <a:t>Input: </a:t>
            </a:r>
            <a:r>
              <a:rPr lang="en" sz="1350" i="1">
                <a:solidFill>
                  <a:schemeClr val="dk1"/>
                </a:solidFill>
                <a:latin typeface="Trebuchet MS"/>
                <a:ea typeface="Trebuchet MS"/>
                <a:cs typeface="Trebuchet MS"/>
                <a:sym typeface="Trebuchet MS"/>
              </a:rPr>
              <a:t>x</a:t>
            </a:r>
            <a:r>
              <a:rPr lang="en" sz="1350">
                <a:solidFill>
                  <a:schemeClr val="dk1"/>
                </a:solidFill>
                <a:latin typeface="Trebuchet MS"/>
                <a:ea typeface="Trebuchet MS"/>
                <a:cs typeface="Trebuchet MS"/>
                <a:sym typeface="Trebuchet MS"/>
              </a:rPr>
              <a:t>; Pay 03 to Bob, 97 to Alice</a:t>
            </a:r>
            <a:endParaRPr sz="1350" baseline="-25000">
              <a:solidFill>
                <a:schemeClr val="dk1"/>
              </a:solidFill>
              <a:latin typeface="Trebuchet MS"/>
              <a:ea typeface="Trebuchet MS"/>
              <a:cs typeface="Trebuchet MS"/>
              <a:sym typeface="Trebuchet MS"/>
            </a:endParaRPr>
          </a:p>
          <a:p>
            <a:pPr algn="r"/>
            <a:r>
              <a:rPr lang="en" sz="750">
                <a:solidFill>
                  <a:schemeClr val="dk1"/>
                </a:solidFill>
                <a:latin typeface="Trebuchet MS"/>
                <a:ea typeface="Trebuchet MS"/>
                <a:cs typeface="Trebuchet MS"/>
                <a:sym typeface="Trebuchet MS"/>
              </a:rPr>
              <a:t>SIGNED(ALICE)___________</a:t>
            </a:r>
            <a:endParaRPr sz="750">
              <a:solidFill>
                <a:schemeClr val="dk1"/>
              </a:solidFill>
              <a:latin typeface="Trebuchet MS"/>
              <a:ea typeface="Trebuchet MS"/>
              <a:cs typeface="Trebuchet MS"/>
              <a:sym typeface="Trebuchet MS"/>
            </a:endParaRPr>
          </a:p>
        </p:txBody>
      </p:sp>
      <p:sp>
        <p:nvSpPr>
          <p:cNvPr id="541" name="Shape 541"/>
          <p:cNvSpPr/>
          <p:nvPr/>
        </p:nvSpPr>
        <p:spPr>
          <a:xfrm>
            <a:off x="2506744" y="2238475"/>
            <a:ext cx="3752325" cy="492075"/>
          </a:xfrm>
          <a:prstGeom prst="rect">
            <a:avLst/>
          </a:prstGeom>
          <a:solidFill>
            <a:srgbClr val="B6D7A8"/>
          </a:solidFill>
          <a:ln w="19050" cap="flat" cmpd="sng">
            <a:solidFill>
              <a:srgbClr val="666666"/>
            </a:solidFill>
            <a:prstDash val="solid"/>
            <a:round/>
            <a:headEnd type="none" w="sm" len="sm"/>
            <a:tailEnd type="none" w="sm" len="sm"/>
          </a:ln>
        </p:spPr>
        <p:txBody>
          <a:bodyPr spcFirstLastPara="1" wrap="square" lIns="68569" tIns="68569" rIns="68569" bIns="68569" anchor="ctr" anchorCtr="0">
            <a:noAutofit/>
          </a:bodyPr>
          <a:lstStyle/>
          <a:p>
            <a:r>
              <a:rPr lang="en" sz="1350">
                <a:solidFill>
                  <a:schemeClr val="dk1"/>
                </a:solidFill>
                <a:latin typeface="Trebuchet MS"/>
                <a:ea typeface="Trebuchet MS"/>
                <a:cs typeface="Trebuchet MS"/>
                <a:sym typeface="Trebuchet MS"/>
              </a:rPr>
              <a:t>Input: </a:t>
            </a:r>
            <a:r>
              <a:rPr lang="en" sz="1350" i="1">
                <a:solidFill>
                  <a:schemeClr val="dk1"/>
                </a:solidFill>
                <a:latin typeface="Trebuchet MS"/>
                <a:ea typeface="Trebuchet MS"/>
                <a:cs typeface="Trebuchet MS"/>
                <a:sym typeface="Trebuchet MS"/>
              </a:rPr>
              <a:t>x</a:t>
            </a:r>
            <a:r>
              <a:rPr lang="en" sz="1350">
                <a:solidFill>
                  <a:schemeClr val="dk1"/>
                </a:solidFill>
                <a:latin typeface="Trebuchet MS"/>
                <a:ea typeface="Trebuchet MS"/>
                <a:cs typeface="Trebuchet MS"/>
                <a:sym typeface="Trebuchet MS"/>
              </a:rPr>
              <a:t>; Pay 04 to Bob, 96 to Alice</a:t>
            </a:r>
            <a:endParaRPr sz="1350" baseline="-25000">
              <a:solidFill>
                <a:schemeClr val="dk1"/>
              </a:solidFill>
              <a:latin typeface="Trebuchet MS"/>
              <a:ea typeface="Trebuchet MS"/>
              <a:cs typeface="Trebuchet MS"/>
              <a:sym typeface="Trebuchet MS"/>
            </a:endParaRPr>
          </a:p>
          <a:p>
            <a:pPr algn="r"/>
            <a:r>
              <a:rPr lang="en" sz="750">
                <a:solidFill>
                  <a:schemeClr val="dk1"/>
                </a:solidFill>
                <a:latin typeface="Trebuchet MS"/>
                <a:ea typeface="Trebuchet MS"/>
                <a:cs typeface="Trebuchet MS"/>
                <a:sym typeface="Trebuchet MS"/>
              </a:rPr>
              <a:t>SIGNED(ALICE)___________</a:t>
            </a:r>
            <a:endParaRPr sz="750">
              <a:solidFill>
                <a:schemeClr val="dk1"/>
              </a:solidFill>
              <a:latin typeface="Trebuchet MS"/>
              <a:ea typeface="Trebuchet MS"/>
              <a:cs typeface="Trebuchet MS"/>
              <a:sym typeface="Trebuchet MS"/>
            </a:endParaRPr>
          </a:p>
        </p:txBody>
      </p:sp>
      <p:sp>
        <p:nvSpPr>
          <p:cNvPr id="542" name="Shape 542"/>
          <p:cNvSpPr/>
          <p:nvPr/>
        </p:nvSpPr>
        <p:spPr>
          <a:xfrm>
            <a:off x="2506754" y="1404925"/>
            <a:ext cx="3752325" cy="492075"/>
          </a:xfrm>
          <a:prstGeom prst="rect">
            <a:avLst/>
          </a:prstGeom>
          <a:solidFill>
            <a:srgbClr val="B6D7A8"/>
          </a:solidFill>
          <a:ln w="19050" cap="flat" cmpd="sng">
            <a:solidFill>
              <a:srgbClr val="666666"/>
            </a:solidFill>
            <a:prstDash val="solid"/>
            <a:round/>
            <a:headEnd type="none" w="sm" len="sm"/>
            <a:tailEnd type="none" w="sm" len="sm"/>
          </a:ln>
        </p:spPr>
        <p:txBody>
          <a:bodyPr spcFirstLastPara="1" wrap="square" lIns="68569" tIns="68569" rIns="68569" bIns="68569" anchor="ctr" anchorCtr="0">
            <a:noAutofit/>
          </a:bodyPr>
          <a:lstStyle/>
          <a:p>
            <a:r>
              <a:rPr lang="en" sz="1350">
                <a:solidFill>
                  <a:schemeClr val="dk1"/>
                </a:solidFill>
                <a:latin typeface="Trebuchet MS"/>
                <a:ea typeface="Trebuchet MS"/>
                <a:cs typeface="Trebuchet MS"/>
                <a:sym typeface="Trebuchet MS"/>
              </a:rPr>
              <a:t>Input: </a:t>
            </a:r>
            <a:r>
              <a:rPr lang="en" sz="1350" i="1">
                <a:solidFill>
                  <a:schemeClr val="dk1"/>
                </a:solidFill>
                <a:latin typeface="Trebuchet MS"/>
                <a:ea typeface="Trebuchet MS"/>
                <a:cs typeface="Trebuchet MS"/>
                <a:sym typeface="Trebuchet MS"/>
              </a:rPr>
              <a:t>x</a:t>
            </a:r>
            <a:r>
              <a:rPr lang="en" sz="1350">
                <a:solidFill>
                  <a:schemeClr val="dk1"/>
                </a:solidFill>
                <a:latin typeface="Trebuchet MS"/>
                <a:ea typeface="Trebuchet MS"/>
                <a:cs typeface="Trebuchet MS"/>
                <a:sym typeface="Trebuchet MS"/>
              </a:rPr>
              <a:t>; Pay 42 to Bob, 58 to Alice</a:t>
            </a:r>
            <a:endParaRPr sz="1350" baseline="-25000">
              <a:solidFill>
                <a:schemeClr val="dk1"/>
              </a:solidFill>
              <a:latin typeface="Trebuchet MS"/>
              <a:ea typeface="Trebuchet MS"/>
              <a:cs typeface="Trebuchet MS"/>
              <a:sym typeface="Trebuchet MS"/>
            </a:endParaRPr>
          </a:p>
          <a:p>
            <a:pPr algn="r"/>
            <a:r>
              <a:rPr lang="en" sz="750">
                <a:solidFill>
                  <a:schemeClr val="dk1"/>
                </a:solidFill>
                <a:latin typeface="Trebuchet MS"/>
                <a:ea typeface="Trebuchet MS"/>
                <a:cs typeface="Trebuchet MS"/>
                <a:sym typeface="Trebuchet MS"/>
              </a:rPr>
              <a:t>SIGNED(ALICE)___________</a:t>
            </a:r>
            <a:endParaRPr sz="750">
              <a:solidFill>
                <a:schemeClr val="dk1"/>
              </a:solidFill>
              <a:latin typeface="Trebuchet MS"/>
              <a:ea typeface="Trebuchet MS"/>
              <a:cs typeface="Trebuchet MS"/>
              <a:sym typeface="Trebuchet MS"/>
            </a:endParaRPr>
          </a:p>
        </p:txBody>
      </p:sp>
      <p:sp>
        <p:nvSpPr>
          <p:cNvPr id="543" name="Shape 543"/>
          <p:cNvSpPr txBox="1"/>
          <p:nvPr/>
        </p:nvSpPr>
        <p:spPr>
          <a:xfrm>
            <a:off x="2588916" y="1850700"/>
            <a:ext cx="579375" cy="322200"/>
          </a:xfrm>
          <a:prstGeom prst="rect">
            <a:avLst/>
          </a:prstGeom>
          <a:noFill/>
          <a:ln>
            <a:noFill/>
          </a:ln>
        </p:spPr>
        <p:txBody>
          <a:bodyPr spcFirstLastPara="1" wrap="square" lIns="68569" tIns="68569" rIns="68569" bIns="68569" anchor="t" anchorCtr="0">
            <a:noAutofit/>
          </a:bodyPr>
          <a:lstStyle/>
          <a:p>
            <a:r>
              <a:rPr lang="en" sz="1050"/>
              <a:t>...</a:t>
            </a:r>
            <a:endParaRPr sz="1050"/>
          </a:p>
        </p:txBody>
      </p:sp>
      <p:sp>
        <p:nvSpPr>
          <p:cNvPr id="544" name="Shape 544"/>
          <p:cNvSpPr/>
          <p:nvPr/>
        </p:nvSpPr>
        <p:spPr>
          <a:xfrm>
            <a:off x="2081813" y="2725450"/>
            <a:ext cx="1086525" cy="492075"/>
          </a:xfrm>
          <a:prstGeom prst="wedgeEllipseCallout">
            <a:avLst>
              <a:gd name="adj1" fmla="val -33454"/>
              <a:gd name="adj2" fmla="val 94350"/>
            </a:avLst>
          </a:prstGeom>
          <a:solidFill>
            <a:srgbClr val="FFE599"/>
          </a:solidFill>
          <a:ln w="19050" cap="flat" cmpd="sng">
            <a:solidFill>
              <a:schemeClr val="dk2"/>
            </a:solidFill>
            <a:prstDash val="solid"/>
            <a:round/>
            <a:headEnd type="none" w="sm" len="sm"/>
            <a:tailEnd type="none" w="sm" len="sm"/>
          </a:ln>
        </p:spPr>
        <p:txBody>
          <a:bodyPr spcFirstLastPara="1" wrap="square" lIns="68569" tIns="68569" rIns="68569" bIns="68569" anchor="ctr" anchorCtr="0">
            <a:noAutofit/>
          </a:bodyPr>
          <a:lstStyle/>
          <a:p>
            <a:r>
              <a:rPr lang="en" sz="1050"/>
              <a:t>I’m done!</a:t>
            </a:r>
            <a:endParaRPr sz="1050"/>
          </a:p>
        </p:txBody>
      </p:sp>
      <p:sp>
        <p:nvSpPr>
          <p:cNvPr id="545" name="Shape 545"/>
          <p:cNvSpPr/>
          <p:nvPr/>
        </p:nvSpPr>
        <p:spPr>
          <a:xfrm>
            <a:off x="5936944" y="2655125"/>
            <a:ext cx="1165275" cy="492075"/>
          </a:xfrm>
          <a:prstGeom prst="wedgeEllipseCallout">
            <a:avLst>
              <a:gd name="adj1" fmla="val 32013"/>
              <a:gd name="adj2" fmla="val 92983"/>
            </a:avLst>
          </a:prstGeom>
          <a:solidFill>
            <a:srgbClr val="FFE599"/>
          </a:solidFill>
          <a:ln w="19050" cap="flat" cmpd="sng">
            <a:solidFill>
              <a:schemeClr val="dk2"/>
            </a:solidFill>
            <a:prstDash val="solid"/>
            <a:round/>
            <a:headEnd type="none" w="sm" len="sm"/>
            <a:tailEnd type="none" w="sm" len="sm"/>
          </a:ln>
        </p:spPr>
        <p:txBody>
          <a:bodyPr spcFirstLastPara="1" wrap="square" lIns="68569" tIns="68569" rIns="68569" bIns="68569" anchor="ctr" anchorCtr="0">
            <a:noAutofit/>
          </a:bodyPr>
          <a:lstStyle/>
          <a:p>
            <a:r>
              <a:rPr lang="en" sz="1050"/>
              <a:t>I’ll publish!</a:t>
            </a:r>
            <a:endParaRPr sz="1050"/>
          </a:p>
        </p:txBody>
      </p:sp>
      <p:sp>
        <p:nvSpPr>
          <p:cNvPr id="546" name="Shape 546"/>
          <p:cNvSpPr/>
          <p:nvPr/>
        </p:nvSpPr>
        <p:spPr>
          <a:xfrm>
            <a:off x="2334825" y="1491450"/>
            <a:ext cx="171900" cy="2667375"/>
          </a:xfrm>
          <a:prstGeom prst="leftBrace">
            <a:avLst>
              <a:gd name="adj1" fmla="val 8333"/>
              <a:gd name="adj2" fmla="val 12054"/>
            </a:avLst>
          </a:prstGeom>
          <a:noFill/>
          <a:ln w="19050" cap="flat" cmpd="sng">
            <a:solidFill>
              <a:srgbClr val="000000"/>
            </a:solidFill>
            <a:prstDash val="solid"/>
            <a:round/>
            <a:headEnd type="none" w="sm" len="sm"/>
            <a:tailEnd type="none" w="sm" len="sm"/>
          </a:ln>
        </p:spPr>
        <p:txBody>
          <a:bodyPr spcFirstLastPara="1" wrap="square" lIns="68569" tIns="68569" rIns="68569" bIns="68569" anchor="ctr" anchorCtr="0">
            <a:noAutofit/>
          </a:bodyPr>
          <a:lstStyle/>
          <a:p>
            <a:endParaRPr sz="1050"/>
          </a:p>
        </p:txBody>
      </p:sp>
      <p:sp>
        <p:nvSpPr>
          <p:cNvPr id="547" name="Shape 547"/>
          <p:cNvSpPr txBox="1"/>
          <p:nvPr/>
        </p:nvSpPr>
        <p:spPr>
          <a:xfrm>
            <a:off x="1248281" y="1491450"/>
            <a:ext cx="1165275" cy="598275"/>
          </a:xfrm>
          <a:prstGeom prst="rect">
            <a:avLst/>
          </a:prstGeom>
          <a:noFill/>
          <a:ln>
            <a:noFill/>
          </a:ln>
        </p:spPr>
        <p:txBody>
          <a:bodyPr spcFirstLastPara="1" wrap="square" lIns="68569" tIns="68569" rIns="68569" bIns="68569" anchor="t" anchorCtr="0">
            <a:noAutofit/>
          </a:bodyPr>
          <a:lstStyle/>
          <a:p>
            <a:r>
              <a:rPr lang="en" sz="1050"/>
              <a:t>all of these could be double-spends!</a:t>
            </a:r>
            <a:endParaRPr sz="1050"/>
          </a:p>
        </p:txBody>
      </p:sp>
      <p:sp>
        <p:nvSpPr>
          <p:cNvPr id="548" name="Shape 548"/>
          <p:cNvSpPr/>
          <p:nvPr/>
        </p:nvSpPr>
        <p:spPr>
          <a:xfrm>
            <a:off x="2506754" y="4453625"/>
            <a:ext cx="3752325" cy="492075"/>
          </a:xfrm>
          <a:prstGeom prst="rect">
            <a:avLst/>
          </a:prstGeom>
          <a:solidFill>
            <a:srgbClr val="00FF00"/>
          </a:solidFill>
          <a:ln w="19050" cap="flat" cmpd="sng">
            <a:solidFill>
              <a:srgbClr val="666666"/>
            </a:solidFill>
            <a:prstDash val="solid"/>
            <a:round/>
            <a:headEnd type="none" w="sm" len="sm"/>
            <a:tailEnd type="none" w="sm" len="sm"/>
          </a:ln>
        </p:spPr>
        <p:txBody>
          <a:bodyPr spcFirstLastPara="1" wrap="square" lIns="68569" tIns="68569" rIns="68569" bIns="68569" anchor="ctr" anchorCtr="0">
            <a:noAutofit/>
          </a:bodyPr>
          <a:lstStyle/>
          <a:p>
            <a:r>
              <a:rPr lang="en" sz="1350">
                <a:solidFill>
                  <a:schemeClr val="dk1"/>
                </a:solidFill>
                <a:latin typeface="Trebuchet MS"/>
                <a:ea typeface="Trebuchet MS"/>
                <a:cs typeface="Trebuchet MS"/>
                <a:sym typeface="Trebuchet MS"/>
              </a:rPr>
              <a:t>Input: </a:t>
            </a:r>
            <a:r>
              <a:rPr lang="en" sz="1350" i="1">
                <a:solidFill>
                  <a:schemeClr val="dk1"/>
                </a:solidFill>
                <a:latin typeface="Trebuchet MS"/>
                <a:ea typeface="Trebuchet MS"/>
                <a:cs typeface="Trebuchet MS"/>
                <a:sym typeface="Trebuchet MS"/>
              </a:rPr>
              <a:t>y</a:t>
            </a:r>
            <a:r>
              <a:rPr lang="en" sz="1350">
                <a:solidFill>
                  <a:schemeClr val="dk1"/>
                </a:solidFill>
                <a:latin typeface="Trebuchet MS"/>
                <a:ea typeface="Trebuchet MS"/>
                <a:cs typeface="Trebuchet MS"/>
                <a:sym typeface="Trebuchet MS"/>
              </a:rPr>
              <a:t>; Pay 100 to Bob/Alice (MULTISIG)</a:t>
            </a:r>
            <a:endParaRPr sz="1350" baseline="-25000">
              <a:solidFill>
                <a:schemeClr val="dk1"/>
              </a:solidFill>
              <a:latin typeface="Trebuchet MS"/>
              <a:ea typeface="Trebuchet MS"/>
              <a:cs typeface="Trebuchet MS"/>
              <a:sym typeface="Trebuchet MS"/>
            </a:endParaRPr>
          </a:p>
          <a:p>
            <a:pPr algn="r"/>
            <a:r>
              <a:rPr lang="en" sz="750">
                <a:solidFill>
                  <a:schemeClr val="dk1"/>
                </a:solidFill>
                <a:latin typeface="Trebuchet MS"/>
                <a:ea typeface="Trebuchet MS"/>
                <a:cs typeface="Trebuchet MS"/>
                <a:sym typeface="Trebuchet MS"/>
              </a:rPr>
              <a:t>SIGNED(ALICE)</a:t>
            </a:r>
            <a:endParaRPr sz="750">
              <a:solidFill>
                <a:schemeClr val="dk1"/>
              </a:solidFill>
              <a:latin typeface="Trebuchet MS"/>
              <a:ea typeface="Trebuchet MS"/>
              <a:cs typeface="Trebuchet MS"/>
              <a:sym typeface="Trebuchet MS"/>
            </a:endParaRPr>
          </a:p>
        </p:txBody>
      </p:sp>
      <p:sp>
        <p:nvSpPr>
          <p:cNvPr id="549" name="Shape 549"/>
          <p:cNvSpPr/>
          <p:nvPr/>
        </p:nvSpPr>
        <p:spPr>
          <a:xfrm>
            <a:off x="2506735" y="1404925"/>
            <a:ext cx="3752325" cy="492075"/>
          </a:xfrm>
          <a:prstGeom prst="rect">
            <a:avLst/>
          </a:prstGeom>
          <a:solidFill>
            <a:srgbClr val="00FF00"/>
          </a:solidFill>
          <a:ln w="19050" cap="flat" cmpd="sng">
            <a:solidFill>
              <a:srgbClr val="666666"/>
            </a:solidFill>
            <a:prstDash val="solid"/>
            <a:round/>
            <a:headEnd type="none" w="sm" len="sm"/>
            <a:tailEnd type="none" w="sm" len="sm"/>
          </a:ln>
        </p:spPr>
        <p:txBody>
          <a:bodyPr spcFirstLastPara="1" wrap="square" lIns="68569" tIns="68569" rIns="68569" bIns="68569" anchor="ctr" anchorCtr="0">
            <a:noAutofit/>
          </a:bodyPr>
          <a:lstStyle/>
          <a:p>
            <a:r>
              <a:rPr lang="en" sz="1350">
                <a:solidFill>
                  <a:schemeClr val="dk1"/>
                </a:solidFill>
                <a:latin typeface="Trebuchet MS"/>
                <a:ea typeface="Trebuchet MS"/>
                <a:cs typeface="Trebuchet MS"/>
                <a:sym typeface="Trebuchet MS"/>
              </a:rPr>
              <a:t>Input: </a:t>
            </a:r>
            <a:r>
              <a:rPr lang="en" sz="1350" i="1">
                <a:solidFill>
                  <a:schemeClr val="dk1"/>
                </a:solidFill>
                <a:latin typeface="Trebuchet MS"/>
                <a:ea typeface="Trebuchet MS"/>
                <a:cs typeface="Trebuchet MS"/>
                <a:sym typeface="Trebuchet MS"/>
              </a:rPr>
              <a:t>x</a:t>
            </a:r>
            <a:r>
              <a:rPr lang="en" sz="1350">
                <a:solidFill>
                  <a:schemeClr val="dk1"/>
                </a:solidFill>
                <a:latin typeface="Trebuchet MS"/>
                <a:ea typeface="Trebuchet MS"/>
                <a:cs typeface="Trebuchet MS"/>
                <a:sym typeface="Trebuchet MS"/>
              </a:rPr>
              <a:t>; Pay 42 to Bob, 58 to Alice</a:t>
            </a:r>
            <a:endParaRPr sz="1350" baseline="-25000">
              <a:solidFill>
                <a:schemeClr val="dk1"/>
              </a:solidFill>
              <a:latin typeface="Trebuchet MS"/>
              <a:ea typeface="Trebuchet MS"/>
              <a:cs typeface="Trebuchet MS"/>
              <a:sym typeface="Trebuchet MS"/>
            </a:endParaRPr>
          </a:p>
          <a:p>
            <a:pPr algn="r"/>
            <a:r>
              <a:rPr lang="en" sz="750">
                <a:solidFill>
                  <a:schemeClr val="dk1"/>
                </a:solidFill>
                <a:latin typeface="Trebuchet MS"/>
                <a:ea typeface="Trebuchet MS"/>
                <a:cs typeface="Trebuchet MS"/>
                <a:sym typeface="Trebuchet MS"/>
              </a:rPr>
              <a:t>SIGNED(ALICE) SIGNED(BOB)</a:t>
            </a:r>
            <a:endParaRPr sz="750">
              <a:solidFill>
                <a:schemeClr val="dk1"/>
              </a:solidFill>
              <a:latin typeface="Trebuchet MS"/>
              <a:ea typeface="Trebuchet MS"/>
              <a:cs typeface="Trebuchet MS"/>
              <a:sym typeface="Trebuchet MS"/>
            </a:endParaRPr>
          </a:p>
        </p:txBody>
      </p:sp>
      <p:cxnSp>
        <p:nvCxnSpPr>
          <p:cNvPr id="550" name="Shape 550"/>
          <p:cNvCxnSpPr/>
          <p:nvPr/>
        </p:nvCxnSpPr>
        <p:spPr>
          <a:xfrm flipH="1">
            <a:off x="3168188" y="4024925"/>
            <a:ext cx="47025" cy="642375"/>
          </a:xfrm>
          <a:prstGeom prst="straightConnector1">
            <a:avLst/>
          </a:prstGeom>
          <a:noFill/>
          <a:ln w="19050" cap="flat" cmpd="sng">
            <a:solidFill>
              <a:srgbClr val="FF0000"/>
            </a:solidFill>
            <a:prstDash val="solid"/>
            <a:round/>
            <a:headEnd type="none" w="med" len="med"/>
            <a:tailEnd type="triangle" w="med" len="med"/>
          </a:ln>
        </p:spPr>
      </p:cxnSp>
      <p:cxnSp>
        <p:nvCxnSpPr>
          <p:cNvPr id="551" name="Shape 551"/>
          <p:cNvCxnSpPr/>
          <p:nvPr/>
        </p:nvCxnSpPr>
        <p:spPr>
          <a:xfrm flipH="1">
            <a:off x="3121069" y="3489550"/>
            <a:ext cx="65475" cy="1125225"/>
          </a:xfrm>
          <a:prstGeom prst="straightConnector1">
            <a:avLst/>
          </a:prstGeom>
          <a:noFill/>
          <a:ln w="19050" cap="flat" cmpd="sng">
            <a:solidFill>
              <a:srgbClr val="FF0000"/>
            </a:solidFill>
            <a:prstDash val="solid"/>
            <a:round/>
            <a:headEnd type="none" w="med" len="med"/>
            <a:tailEnd type="triangle" w="med" len="med"/>
          </a:ln>
        </p:spPr>
      </p:cxnSp>
      <p:cxnSp>
        <p:nvCxnSpPr>
          <p:cNvPr id="552" name="Shape 552"/>
          <p:cNvCxnSpPr/>
          <p:nvPr/>
        </p:nvCxnSpPr>
        <p:spPr>
          <a:xfrm flipH="1">
            <a:off x="3093413" y="2971450"/>
            <a:ext cx="74925" cy="1684575"/>
          </a:xfrm>
          <a:prstGeom prst="straightConnector1">
            <a:avLst/>
          </a:prstGeom>
          <a:noFill/>
          <a:ln w="19050" cap="flat" cmpd="sng">
            <a:solidFill>
              <a:srgbClr val="FF0000"/>
            </a:solidFill>
            <a:prstDash val="solid"/>
            <a:round/>
            <a:headEnd type="none" w="med" len="med"/>
            <a:tailEnd type="triangle" w="med" len="med"/>
          </a:ln>
        </p:spPr>
      </p:cxnSp>
      <p:cxnSp>
        <p:nvCxnSpPr>
          <p:cNvPr id="553" name="Shape 553"/>
          <p:cNvCxnSpPr/>
          <p:nvPr/>
        </p:nvCxnSpPr>
        <p:spPr>
          <a:xfrm flipH="1">
            <a:off x="3093338" y="2552625"/>
            <a:ext cx="50175" cy="2084400"/>
          </a:xfrm>
          <a:prstGeom prst="straightConnector1">
            <a:avLst/>
          </a:prstGeom>
          <a:noFill/>
          <a:ln w="19050" cap="flat" cmpd="sng">
            <a:solidFill>
              <a:srgbClr val="FF0000"/>
            </a:solidFill>
            <a:prstDash val="solid"/>
            <a:round/>
            <a:headEnd type="none" w="med" len="med"/>
            <a:tailEnd type="triangle" w="med" len="med"/>
          </a:ln>
        </p:spPr>
      </p:cxnSp>
      <p:cxnSp>
        <p:nvCxnSpPr>
          <p:cNvPr id="554" name="Shape 554"/>
          <p:cNvCxnSpPr/>
          <p:nvPr/>
        </p:nvCxnSpPr>
        <p:spPr>
          <a:xfrm flipH="1">
            <a:off x="3086119" y="1720875"/>
            <a:ext cx="7200" cy="2944800"/>
          </a:xfrm>
          <a:prstGeom prst="straightConnector1">
            <a:avLst/>
          </a:prstGeom>
          <a:noFill/>
          <a:ln w="19050" cap="flat" cmpd="sng">
            <a:solidFill>
              <a:srgbClr val="FF0000"/>
            </a:solidFill>
            <a:prstDash val="solid"/>
            <a:round/>
            <a:headEnd type="none" w="med" len="med"/>
            <a:tailEnd type="triangle" w="med" len="med"/>
          </a:ln>
        </p:spPr>
      </p:cxnSp>
      <p:sp>
        <p:nvSpPr>
          <p:cNvPr id="555" name="Shape 555"/>
          <p:cNvSpPr txBox="1"/>
          <p:nvPr/>
        </p:nvSpPr>
        <p:spPr>
          <a:xfrm>
            <a:off x="2574525" y="1056450"/>
            <a:ext cx="3528900" cy="322200"/>
          </a:xfrm>
          <a:prstGeom prst="rect">
            <a:avLst/>
          </a:prstGeom>
          <a:noFill/>
          <a:ln>
            <a:noFill/>
          </a:ln>
        </p:spPr>
        <p:txBody>
          <a:bodyPr spcFirstLastPara="1" wrap="square" lIns="68569" tIns="68569" rIns="68569" bIns="68569" anchor="t" anchorCtr="0">
            <a:noAutofit/>
          </a:bodyPr>
          <a:lstStyle/>
          <a:p>
            <a:r>
              <a:rPr lang="en" sz="1050"/>
              <a:t>What if Bob never signs??</a:t>
            </a:r>
            <a:endParaRPr sz="1050"/>
          </a:p>
        </p:txBody>
      </p:sp>
      <p:sp>
        <p:nvSpPr>
          <p:cNvPr id="556" name="Shape 556"/>
          <p:cNvSpPr/>
          <p:nvPr/>
        </p:nvSpPr>
        <p:spPr>
          <a:xfrm>
            <a:off x="2506754" y="2375288"/>
            <a:ext cx="3752325" cy="492075"/>
          </a:xfrm>
          <a:prstGeom prst="rect">
            <a:avLst/>
          </a:prstGeom>
          <a:solidFill>
            <a:srgbClr val="B6D7A8"/>
          </a:solidFill>
          <a:ln w="19050" cap="flat" cmpd="sng">
            <a:solidFill>
              <a:srgbClr val="666666"/>
            </a:solidFill>
            <a:prstDash val="solid"/>
            <a:round/>
            <a:headEnd type="none" w="sm" len="sm"/>
            <a:tailEnd type="none" w="sm" len="sm"/>
          </a:ln>
        </p:spPr>
        <p:txBody>
          <a:bodyPr spcFirstLastPara="1" wrap="square" lIns="68569" tIns="68569" rIns="68569" bIns="68569" anchor="ctr" anchorCtr="0">
            <a:noAutofit/>
          </a:bodyPr>
          <a:lstStyle/>
          <a:p>
            <a:r>
              <a:rPr lang="en" sz="1350">
                <a:solidFill>
                  <a:schemeClr val="dk1"/>
                </a:solidFill>
                <a:latin typeface="Trebuchet MS"/>
                <a:ea typeface="Trebuchet MS"/>
                <a:cs typeface="Trebuchet MS"/>
                <a:sym typeface="Trebuchet MS"/>
              </a:rPr>
              <a:t>Input: </a:t>
            </a:r>
            <a:r>
              <a:rPr lang="en" sz="1350" i="1">
                <a:solidFill>
                  <a:schemeClr val="dk1"/>
                </a:solidFill>
                <a:latin typeface="Trebuchet MS"/>
                <a:ea typeface="Trebuchet MS"/>
                <a:cs typeface="Trebuchet MS"/>
                <a:sym typeface="Trebuchet MS"/>
              </a:rPr>
              <a:t>x</a:t>
            </a:r>
            <a:r>
              <a:rPr lang="en" sz="1350">
                <a:solidFill>
                  <a:schemeClr val="dk1"/>
                </a:solidFill>
                <a:latin typeface="Trebuchet MS"/>
                <a:ea typeface="Trebuchet MS"/>
                <a:cs typeface="Trebuchet MS"/>
                <a:sym typeface="Trebuchet MS"/>
              </a:rPr>
              <a:t>; Pay 100 to Alice, LOCK until time </a:t>
            </a:r>
            <a:r>
              <a:rPr lang="en" sz="1350" i="1">
                <a:solidFill>
                  <a:schemeClr val="dk1"/>
                </a:solidFill>
                <a:latin typeface="Trebuchet MS"/>
                <a:ea typeface="Trebuchet MS"/>
                <a:cs typeface="Trebuchet MS"/>
                <a:sym typeface="Trebuchet MS"/>
              </a:rPr>
              <a:t>t</a:t>
            </a:r>
            <a:endParaRPr sz="1350" i="1" baseline="-25000">
              <a:solidFill>
                <a:schemeClr val="dk1"/>
              </a:solidFill>
              <a:latin typeface="Trebuchet MS"/>
              <a:ea typeface="Trebuchet MS"/>
              <a:cs typeface="Trebuchet MS"/>
              <a:sym typeface="Trebuchet MS"/>
            </a:endParaRPr>
          </a:p>
          <a:p>
            <a:pPr algn="r"/>
            <a:r>
              <a:rPr lang="en" sz="750">
                <a:solidFill>
                  <a:schemeClr val="dk1"/>
                </a:solidFill>
                <a:latin typeface="Trebuchet MS"/>
                <a:ea typeface="Trebuchet MS"/>
                <a:cs typeface="Trebuchet MS"/>
                <a:sym typeface="Trebuchet MS"/>
              </a:rPr>
              <a:t>SIGNED(ALICE) SIGNED(BOB)</a:t>
            </a:r>
            <a:endParaRPr sz="750">
              <a:solidFill>
                <a:schemeClr val="dk1"/>
              </a:solidFill>
              <a:latin typeface="Trebuchet MS"/>
              <a:ea typeface="Trebuchet MS"/>
              <a:cs typeface="Trebuchet MS"/>
              <a:sym typeface="Trebuchet MS"/>
            </a:endParaRPr>
          </a:p>
        </p:txBody>
      </p:sp>
      <p:sp>
        <p:nvSpPr>
          <p:cNvPr id="557" name="Shape 557"/>
          <p:cNvSpPr txBox="1"/>
          <p:nvPr/>
        </p:nvSpPr>
        <p:spPr>
          <a:xfrm>
            <a:off x="2542350" y="2063675"/>
            <a:ext cx="3687525" cy="322200"/>
          </a:xfrm>
          <a:prstGeom prst="rect">
            <a:avLst/>
          </a:prstGeom>
          <a:noFill/>
          <a:ln>
            <a:noFill/>
          </a:ln>
        </p:spPr>
        <p:txBody>
          <a:bodyPr spcFirstLastPara="1" wrap="square" lIns="68569" tIns="68569" rIns="68569" bIns="68569" anchor="t" anchorCtr="0">
            <a:noAutofit/>
          </a:bodyPr>
          <a:lstStyle/>
          <a:p>
            <a:r>
              <a:rPr lang="en" sz="1050"/>
              <a:t>Alice demands a timed refund transaction before starting</a:t>
            </a:r>
            <a:endParaRPr sz="1050"/>
          </a:p>
        </p:txBody>
      </p:sp>
    </p:spTree>
    <p:extLst>
      <p:ext uri="{BB962C8B-B14F-4D97-AF65-F5344CB8AC3E}">
        <p14:creationId xmlns:p14="http://schemas.microsoft.com/office/powerpoint/2010/main" val="13827481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1000"/>
                                        <p:tgtEl>
                                          <p:spTgt spid="537"/>
                                        </p:tgtEl>
                                      </p:cBhvr>
                                    </p:animEffect>
                                    <p:set>
                                      <p:cBhvr>
                                        <p:cTn id="7" dur="1" fill="hold">
                                          <p:stCondLst>
                                            <p:cond delay="1000"/>
                                          </p:stCondLst>
                                        </p:cTn>
                                        <p:tgtEl>
                                          <p:spTgt spid="537"/>
                                        </p:tgtEl>
                                        <p:attrNameLst>
                                          <p:attrName>style.visibility</p:attrName>
                                        </p:attrNameLst>
                                      </p:cBhvr>
                                      <p:to>
                                        <p:strVal val="hidden"/>
                                      </p:to>
                                    </p:set>
                                  </p:childTnLst>
                                </p:cTn>
                              </p:par>
                              <p:par>
                                <p:cTn id="8" presetID="10" presetClass="entr" presetSubtype="0" fill="hold" nodeType="withEffect">
                                  <p:stCondLst>
                                    <p:cond delay="0"/>
                                  </p:stCondLst>
                                  <p:childTnLst>
                                    <p:set>
                                      <p:cBhvr>
                                        <p:cTn id="9" dur="1" fill="hold">
                                          <p:stCondLst>
                                            <p:cond delay="0"/>
                                          </p:stCondLst>
                                        </p:cTn>
                                        <p:tgtEl>
                                          <p:spTgt spid="548"/>
                                        </p:tgtEl>
                                        <p:attrNameLst>
                                          <p:attrName>style.visibility</p:attrName>
                                        </p:attrNameLst>
                                      </p:cBhvr>
                                      <p:to>
                                        <p:strVal val="visible"/>
                                      </p:to>
                                    </p:set>
                                    <p:animEffect transition="in" filter="fade">
                                      <p:cBhvr>
                                        <p:cTn id="10" dur="1000"/>
                                        <p:tgtEl>
                                          <p:spTgt spid="548"/>
                                        </p:tgtEl>
                                      </p:cBhvr>
                                    </p:animEffect>
                                  </p:childTnLst>
                                </p:cTn>
                              </p:par>
                              <p:par>
                                <p:cTn id="11" presetID="10" presetClass="entr" presetSubtype="0" fill="hold" nodeType="withEffect">
                                  <p:stCondLst>
                                    <p:cond delay="0"/>
                                  </p:stCondLst>
                                  <p:childTnLst>
                                    <p:set>
                                      <p:cBhvr>
                                        <p:cTn id="12" dur="1" fill="hold">
                                          <p:stCondLst>
                                            <p:cond delay="0"/>
                                          </p:stCondLst>
                                        </p:cTn>
                                        <p:tgtEl>
                                          <p:spTgt spid="548"/>
                                        </p:tgtEl>
                                        <p:attrNameLst>
                                          <p:attrName>style.visibility</p:attrName>
                                        </p:attrNameLst>
                                      </p:cBhvr>
                                      <p:to>
                                        <p:strVal val="visible"/>
                                      </p:to>
                                    </p:set>
                                    <p:animEffect transition="in" filter="fade">
                                      <p:cBhvr>
                                        <p:cTn id="13" dur="1000"/>
                                        <p:tgtEl>
                                          <p:spTgt spid="548"/>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nodeType="clickEffect">
                                  <p:stCondLst>
                                    <p:cond delay="0"/>
                                  </p:stCondLst>
                                  <p:childTnLst>
                                    <p:set>
                                      <p:cBhvr>
                                        <p:cTn id="17" dur="1" fill="hold">
                                          <p:stCondLst>
                                            <p:cond delay="0"/>
                                          </p:stCondLst>
                                        </p:cTn>
                                        <p:tgtEl>
                                          <p:spTgt spid="538"/>
                                        </p:tgtEl>
                                        <p:attrNameLst>
                                          <p:attrName>style.visibility</p:attrName>
                                        </p:attrNameLst>
                                      </p:cBhvr>
                                      <p:to>
                                        <p:strVal val="visible"/>
                                      </p:to>
                                    </p:set>
                                    <p:animEffect transition="in" filter="fade">
                                      <p:cBhvr>
                                        <p:cTn id="18" dur="1000"/>
                                        <p:tgtEl>
                                          <p:spTgt spid="538"/>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nodeType="clickEffect">
                                  <p:stCondLst>
                                    <p:cond delay="0"/>
                                  </p:stCondLst>
                                  <p:childTnLst>
                                    <p:set>
                                      <p:cBhvr>
                                        <p:cTn id="22" dur="1" fill="hold">
                                          <p:stCondLst>
                                            <p:cond delay="0"/>
                                          </p:stCondLst>
                                        </p:cTn>
                                        <p:tgtEl>
                                          <p:spTgt spid="539"/>
                                        </p:tgtEl>
                                        <p:attrNameLst>
                                          <p:attrName>style.visibility</p:attrName>
                                        </p:attrNameLst>
                                      </p:cBhvr>
                                      <p:to>
                                        <p:strVal val="visible"/>
                                      </p:to>
                                    </p:set>
                                    <p:animEffect transition="in" filter="fade">
                                      <p:cBhvr>
                                        <p:cTn id="23" dur="1000"/>
                                        <p:tgtEl>
                                          <p:spTgt spid="539"/>
                                        </p:tgtEl>
                                      </p:cBhvr>
                                    </p:animEffect>
                                  </p:childTnLst>
                                </p:cTn>
                              </p:par>
                            </p:childTnLst>
                          </p:cTn>
                        </p:par>
                      </p:childTnLst>
                    </p:cTn>
                  </p:par>
                  <p:par>
                    <p:cTn id="24" fill="hold">
                      <p:stCondLst>
                        <p:cond delay="indefinite"/>
                      </p:stCondLst>
                      <p:childTnLst>
                        <p:par>
                          <p:cTn id="25" fill="hold">
                            <p:stCondLst>
                              <p:cond delay="0"/>
                            </p:stCondLst>
                            <p:childTnLst>
                              <p:par>
                                <p:cTn id="26" presetID="10" presetClass="entr" presetSubtype="0" fill="hold" nodeType="clickEffect">
                                  <p:stCondLst>
                                    <p:cond delay="0"/>
                                  </p:stCondLst>
                                  <p:childTnLst>
                                    <p:set>
                                      <p:cBhvr>
                                        <p:cTn id="27" dur="1" fill="hold">
                                          <p:stCondLst>
                                            <p:cond delay="0"/>
                                          </p:stCondLst>
                                        </p:cTn>
                                        <p:tgtEl>
                                          <p:spTgt spid="540"/>
                                        </p:tgtEl>
                                        <p:attrNameLst>
                                          <p:attrName>style.visibility</p:attrName>
                                        </p:attrNameLst>
                                      </p:cBhvr>
                                      <p:to>
                                        <p:strVal val="visible"/>
                                      </p:to>
                                    </p:set>
                                    <p:animEffect transition="in" filter="fade">
                                      <p:cBhvr>
                                        <p:cTn id="28" dur="1000"/>
                                        <p:tgtEl>
                                          <p:spTgt spid="540"/>
                                        </p:tgtEl>
                                      </p:cBhvr>
                                    </p:animEffect>
                                  </p:childTnLst>
                                </p:cTn>
                              </p:par>
                              <p:par>
                                <p:cTn id="29" presetID="10" presetClass="entr" presetSubtype="0" fill="hold" nodeType="withEffect">
                                  <p:stCondLst>
                                    <p:cond delay="0"/>
                                  </p:stCondLst>
                                  <p:childTnLst>
                                    <p:set>
                                      <p:cBhvr>
                                        <p:cTn id="30" dur="1" fill="hold">
                                          <p:stCondLst>
                                            <p:cond delay="0"/>
                                          </p:stCondLst>
                                        </p:cTn>
                                        <p:tgtEl>
                                          <p:spTgt spid="541"/>
                                        </p:tgtEl>
                                        <p:attrNameLst>
                                          <p:attrName>style.visibility</p:attrName>
                                        </p:attrNameLst>
                                      </p:cBhvr>
                                      <p:to>
                                        <p:strVal val="visible"/>
                                      </p:to>
                                    </p:set>
                                    <p:animEffect transition="in" filter="fade">
                                      <p:cBhvr>
                                        <p:cTn id="31" dur="1000"/>
                                        <p:tgtEl>
                                          <p:spTgt spid="541"/>
                                        </p:tgtEl>
                                      </p:cBhvr>
                                    </p:animEffect>
                                  </p:childTnLst>
                                </p:cTn>
                              </p:par>
                            </p:childTnLst>
                          </p:cTn>
                        </p:par>
                      </p:childTnLst>
                    </p:cTn>
                  </p:par>
                  <p:par>
                    <p:cTn id="32" fill="hold">
                      <p:stCondLst>
                        <p:cond delay="indefinite"/>
                      </p:stCondLst>
                      <p:childTnLst>
                        <p:par>
                          <p:cTn id="33" fill="hold">
                            <p:stCondLst>
                              <p:cond delay="0"/>
                            </p:stCondLst>
                            <p:childTnLst>
                              <p:par>
                                <p:cTn id="34" presetID="10" presetClass="entr" presetSubtype="0" fill="hold" nodeType="clickEffect">
                                  <p:stCondLst>
                                    <p:cond delay="0"/>
                                  </p:stCondLst>
                                  <p:childTnLst>
                                    <p:set>
                                      <p:cBhvr>
                                        <p:cTn id="35" dur="1" fill="hold">
                                          <p:stCondLst>
                                            <p:cond delay="0"/>
                                          </p:stCondLst>
                                        </p:cTn>
                                        <p:tgtEl>
                                          <p:spTgt spid="542"/>
                                        </p:tgtEl>
                                        <p:attrNameLst>
                                          <p:attrName>style.visibility</p:attrName>
                                        </p:attrNameLst>
                                      </p:cBhvr>
                                      <p:to>
                                        <p:strVal val="visible"/>
                                      </p:to>
                                    </p:set>
                                    <p:animEffect transition="in" filter="fade">
                                      <p:cBhvr>
                                        <p:cTn id="36" dur="1000"/>
                                        <p:tgtEl>
                                          <p:spTgt spid="542"/>
                                        </p:tgtEl>
                                      </p:cBhvr>
                                    </p:animEffect>
                                  </p:childTnLst>
                                </p:cTn>
                              </p:par>
                              <p:par>
                                <p:cTn id="37" presetID="10" presetClass="entr" presetSubtype="0" fill="hold" nodeType="withEffect">
                                  <p:stCondLst>
                                    <p:cond delay="0"/>
                                  </p:stCondLst>
                                  <p:childTnLst>
                                    <p:set>
                                      <p:cBhvr>
                                        <p:cTn id="38" dur="1" fill="hold">
                                          <p:stCondLst>
                                            <p:cond delay="0"/>
                                          </p:stCondLst>
                                        </p:cTn>
                                        <p:tgtEl>
                                          <p:spTgt spid="543"/>
                                        </p:tgtEl>
                                        <p:attrNameLst>
                                          <p:attrName>style.visibility</p:attrName>
                                        </p:attrNameLst>
                                      </p:cBhvr>
                                      <p:to>
                                        <p:strVal val="visible"/>
                                      </p:to>
                                    </p:set>
                                    <p:animEffect transition="in" filter="fade">
                                      <p:cBhvr>
                                        <p:cTn id="39" dur="1000"/>
                                        <p:tgtEl>
                                          <p:spTgt spid="543"/>
                                        </p:tgtEl>
                                      </p:cBhvr>
                                    </p:animEffect>
                                  </p:childTnLst>
                                </p:cTn>
                              </p:par>
                              <p:par>
                                <p:cTn id="40" presetID="10" presetClass="entr" presetSubtype="0" fill="hold" nodeType="withEffect">
                                  <p:stCondLst>
                                    <p:cond delay="0"/>
                                  </p:stCondLst>
                                  <p:childTnLst>
                                    <p:set>
                                      <p:cBhvr>
                                        <p:cTn id="41" dur="1" fill="hold">
                                          <p:stCondLst>
                                            <p:cond delay="0"/>
                                          </p:stCondLst>
                                        </p:cTn>
                                        <p:tgtEl>
                                          <p:spTgt spid="544"/>
                                        </p:tgtEl>
                                        <p:attrNameLst>
                                          <p:attrName>style.visibility</p:attrName>
                                        </p:attrNameLst>
                                      </p:cBhvr>
                                      <p:to>
                                        <p:strVal val="visible"/>
                                      </p:to>
                                    </p:set>
                                    <p:animEffect transition="in" filter="fade">
                                      <p:cBhvr>
                                        <p:cTn id="42" dur="1000"/>
                                        <p:tgtEl>
                                          <p:spTgt spid="544"/>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nodeType="clickEffect">
                                  <p:stCondLst>
                                    <p:cond delay="0"/>
                                  </p:stCondLst>
                                  <p:childTnLst>
                                    <p:set>
                                      <p:cBhvr>
                                        <p:cTn id="46" dur="1" fill="hold">
                                          <p:stCondLst>
                                            <p:cond delay="0"/>
                                          </p:stCondLst>
                                        </p:cTn>
                                        <p:tgtEl>
                                          <p:spTgt spid="545"/>
                                        </p:tgtEl>
                                        <p:attrNameLst>
                                          <p:attrName>style.visibility</p:attrName>
                                        </p:attrNameLst>
                                      </p:cBhvr>
                                      <p:to>
                                        <p:strVal val="visible"/>
                                      </p:to>
                                    </p:set>
                                    <p:animEffect transition="in" filter="fade">
                                      <p:cBhvr>
                                        <p:cTn id="47" dur="1000"/>
                                        <p:tgtEl>
                                          <p:spTgt spid="545"/>
                                        </p:tgtEl>
                                      </p:cBhvr>
                                    </p:animEffect>
                                  </p:childTnLst>
                                </p:cTn>
                              </p:par>
                              <p:par>
                                <p:cTn id="48" presetID="10" presetClass="entr" presetSubtype="0" fill="hold" nodeType="withEffect">
                                  <p:stCondLst>
                                    <p:cond delay="0"/>
                                  </p:stCondLst>
                                  <p:childTnLst>
                                    <p:set>
                                      <p:cBhvr>
                                        <p:cTn id="49" dur="1" fill="hold">
                                          <p:stCondLst>
                                            <p:cond delay="0"/>
                                          </p:stCondLst>
                                        </p:cTn>
                                        <p:tgtEl>
                                          <p:spTgt spid="549"/>
                                        </p:tgtEl>
                                        <p:attrNameLst>
                                          <p:attrName>style.visibility</p:attrName>
                                        </p:attrNameLst>
                                      </p:cBhvr>
                                      <p:to>
                                        <p:strVal val="visible"/>
                                      </p:to>
                                    </p:set>
                                    <p:animEffect transition="in" filter="fade">
                                      <p:cBhvr>
                                        <p:cTn id="50" dur="1000"/>
                                        <p:tgtEl>
                                          <p:spTgt spid="549"/>
                                        </p:tgtEl>
                                      </p:cBhvr>
                                    </p:animEffect>
                                  </p:childTnLst>
                                </p:cTn>
                              </p:par>
                            </p:childTnLst>
                          </p:cTn>
                        </p:par>
                      </p:childTnLst>
                    </p:cTn>
                  </p:par>
                  <p:par>
                    <p:cTn id="51" fill="hold">
                      <p:stCondLst>
                        <p:cond delay="indefinite"/>
                      </p:stCondLst>
                      <p:childTnLst>
                        <p:par>
                          <p:cTn id="52" fill="hold">
                            <p:stCondLst>
                              <p:cond delay="0"/>
                            </p:stCondLst>
                            <p:childTnLst>
                              <p:par>
                                <p:cTn id="53" presetID="10" presetClass="entr" presetSubtype="0" fill="hold" nodeType="clickEffect">
                                  <p:stCondLst>
                                    <p:cond delay="0"/>
                                  </p:stCondLst>
                                  <p:childTnLst>
                                    <p:set>
                                      <p:cBhvr>
                                        <p:cTn id="54" dur="1" fill="hold">
                                          <p:stCondLst>
                                            <p:cond delay="0"/>
                                          </p:stCondLst>
                                        </p:cTn>
                                        <p:tgtEl>
                                          <p:spTgt spid="546"/>
                                        </p:tgtEl>
                                        <p:attrNameLst>
                                          <p:attrName>style.visibility</p:attrName>
                                        </p:attrNameLst>
                                      </p:cBhvr>
                                      <p:to>
                                        <p:strVal val="visible"/>
                                      </p:to>
                                    </p:set>
                                    <p:animEffect transition="in" filter="fade">
                                      <p:cBhvr>
                                        <p:cTn id="55" dur="1000"/>
                                        <p:tgtEl>
                                          <p:spTgt spid="546"/>
                                        </p:tgtEl>
                                      </p:cBhvr>
                                    </p:animEffect>
                                  </p:childTnLst>
                                </p:cTn>
                              </p:par>
                              <p:par>
                                <p:cTn id="56" presetID="10" presetClass="entr" presetSubtype="0" fill="hold" nodeType="withEffect">
                                  <p:stCondLst>
                                    <p:cond delay="0"/>
                                  </p:stCondLst>
                                  <p:childTnLst>
                                    <p:set>
                                      <p:cBhvr>
                                        <p:cTn id="57" dur="1" fill="hold">
                                          <p:stCondLst>
                                            <p:cond delay="0"/>
                                          </p:stCondLst>
                                        </p:cTn>
                                        <p:tgtEl>
                                          <p:spTgt spid="547"/>
                                        </p:tgtEl>
                                        <p:attrNameLst>
                                          <p:attrName>style.visibility</p:attrName>
                                        </p:attrNameLst>
                                      </p:cBhvr>
                                      <p:to>
                                        <p:strVal val="visible"/>
                                      </p:to>
                                    </p:set>
                                    <p:animEffect transition="in" filter="fade">
                                      <p:cBhvr>
                                        <p:cTn id="58" dur="1000"/>
                                        <p:tgtEl>
                                          <p:spTgt spid="547"/>
                                        </p:tgtEl>
                                      </p:cBhvr>
                                    </p:animEffect>
                                  </p:childTnLst>
                                </p:cTn>
                              </p:par>
                              <p:par>
                                <p:cTn id="59" presetID="10" presetClass="entr" presetSubtype="0" fill="hold" nodeType="withEffect">
                                  <p:stCondLst>
                                    <p:cond delay="0"/>
                                  </p:stCondLst>
                                  <p:childTnLst>
                                    <p:set>
                                      <p:cBhvr>
                                        <p:cTn id="60" dur="1" fill="hold">
                                          <p:stCondLst>
                                            <p:cond delay="0"/>
                                          </p:stCondLst>
                                        </p:cTn>
                                        <p:tgtEl>
                                          <p:spTgt spid="550"/>
                                        </p:tgtEl>
                                        <p:attrNameLst>
                                          <p:attrName>style.visibility</p:attrName>
                                        </p:attrNameLst>
                                      </p:cBhvr>
                                      <p:to>
                                        <p:strVal val="visible"/>
                                      </p:to>
                                    </p:set>
                                    <p:animEffect transition="in" filter="fade">
                                      <p:cBhvr>
                                        <p:cTn id="61" dur="1000"/>
                                        <p:tgtEl>
                                          <p:spTgt spid="550"/>
                                        </p:tgtEl>
                                      </p:cBhvr>
                                    </p:animEffect>
                                  </p:childTnLst>
                                </p:cTn>
                              </p:par>
                              <p:par>
                                <p:cTn id="62" presetID="10" presetClass="entr" presetSubtype="0" fill="hold" nodeType="withEffect">
                                  <p:stCondLst>
                                    <p:cond delay="0"/>
                                  </p:stCondLst>
                                  <p:childTnLst>
                                    <p:set>
                                      <p:cBhvr>
                                        <p:cTn id="63" dur="1" fill="hold">
                                          <p:stCondLst>
                                            <p:cond delay="0"/>
                                          </p:stCondLst>
                                        </p:cTn>
                                        <p:tgtEl>
                                          <p:spTgt spid="551"/>
                                        </p:tgtEl>
                                        <p:attrNameLst>
                                          <p:attrName>style.visibility</p:attrName>
                                        </p:attrNameLst>
                                      </p:cBhvr>
                                      <p:to>
                                        <p:strVal val="visible"/>
                                      </p:to>
                                    </p:set>
                                    <p:animEffect transition="in" filter="fade">
                                      <p:cBhvr>
                                        <p:cTn id="64" dur="1000"/>
                                        <p:tgtEl>
                                          <p:spTgt spid="551"/>
                                        </p:tgtEl>
                                      </p:cBhvr>
                                    </p:animEffect>
                                  </p:childTnLst>
                                </p:cTn>
                              </p:par>
                              <p:par>
                                <p:cTn id="65" presetID="10" presetClass="entr" presetSubtype="0" fill="hold" nodeType="withEffect">
                                  <p:stCondLst>
                                    <p:cond delay="0"/>
                                  </p:stCondLst>
                                  <p:childTnLst>
                                    <p:set>
                                      <p:cBhvr>
                                        <p:cTn id="66" dur="1" fill="hold">
                                          <p:stCondLst>
                                            <p:cond delay="0"/>
                                          </p:stCondLst>
                                        </p:cTn>
                                        <p:tgtEl>
                                          <p:spTgt spid="551"/>
                                        </p:tgtEl>
                                        <p:attrNameLst>
                                          <p:attrName>style.visibility</p:attrName>
                                        </p:attrNameLst>
                                      </p:cBhvr>
                                      <p:to>
                                        <p:strVal val="visible"/>
                                      </p:to>
                                    </p:set>
                                    <p:animEffect transition="in" filter="fade">
                                      <p:cBhvr>
                                        <p:cTn id="67" dur="1000"/>
                                        <p:tgtEl>
                                          <p:spTgt spid="551"/>
                                        </p:tgtEl>
                                      </p:cBhvr>
                                    </p:animEffect>
                                  </p:childTnLst>
                                </p:cTn>
                              </p:par>
                              <p:par>
                                <p:cTn id="68" presetID="10" presetClass="entr" presetSubtype="0" fill="hold" nodeType="withEffect">
                                  <p:stCondLst>
                                    <p:cond delay="0"/>
                                  </p:stCondLst>
                                  <p:childTnLst>
                                    <p:set>
                                      <p:cBhvr>
                                        <p:cTn id="69" dur="1" fill="hold">
                                          <p:stCondLst>
                                            <p:cond delay="0"/>
                                          </p:stCondLst>
                                        </p:cTn>
                                        <p:tgtEl>
                                          <p:spTgt spid="553"/>
                                        </p:tgtEl>
                                        <p:attrNameLst>
                                          <p:attrName>style.visibility</p:attrName>
                                        </p:attrNameLst>
                                      </p:cBhvr>
                                      <p:to>
                                        <p:strVal val="visible"/>
                                      </p:to>
                                    </p:set>
                                    <p:animEffect transition="in" filter="fade">
                                      <p:cBhvr>
                                        <p:cTn id="70" dur="1000"/>
                                        <p:tgtEl>
                                          <p:spTgt spid="553"/>
                                        </p:tgtEl>
                                      </p:cBhvr>
                                    </p:animEffect>
                                  </p:childTnLst>
                                </p:cTn>
                              </p:par>
                              <p:par>
                                <p:cTn id="71" presetID="10" presetClass="entr" presetSubtype="0" fill="hold" nodeType="withEffect">
                                  <p:stCondLst>
                                    <p:cond delay="0"/>
                                  </p:stCondLst>
                                  <p:childTnLst>
                                    <p:set>
                                      <p:cBhvr>
                                        <p:cTn id="72" dur="1" fill="hold">
                                          <p:stCondLst>
                                            <p:cond delay="0"/>
                                          </p:stCondLst>
                                        </p:cTn>
                                        <p:tgtEl>
                                          <p:spTgt spid="554"/>
                                        </p:tgtEl>
                                        <p:attrNameLst>
                                          <p:attrName>style.visibility</p:attrName>
                                        </p:attrNameLst>
                                      </p:cBhvr>
                                      <p:to>
                                        <p:strVal val="visible"/>
                                      </p:to>
                                    </p:set>
                                    <p:animEffect transition="in" filter="fade">
                                      <p:cBhvr>
                                        <p:cTn id="73" dur="1000"/>
                                        <p:tgtEl>
                                          <p:spTgt spid="554"/>
                                        </p:tgtEl>
                                      </p:cBhvr>
                                    </p:animEffect>
                                  </p:childTnLst>
                                </p:cTn>
                              </p:par>
                              <p:par>
                                <p:cTn id="74" presetID="10" presetClass="entr" presetSubtype="0" fill="hold" nodeType="withEffect">
                                  <p:stCondLst>
                                    <p:cond delay="0"/>
                                  </p:stCondLst>
                                  <p:childTnLst>
                                    <p:set>
                                      <p:cBhvr>
                                        <p:cTn id="75" dur="1" fill="hold">
                                          <p:stCondLst>
                                            <p:cond delay="0"/>
                                          </p:stCondLst>
                                        </p:cTn>
                                        <p:tgtEl>
                                          <p:spTgt spid="553"/>
                                        </p:tgtEl>
                                        <p:attrNameLst>
                                          <p:attrName>style.visibility</p:attrName>
                                        </p:attrNameLst>
                                      </p:cBhvr>
                                      <p:to>
                                        <p:strVal val="visible"/>
                                      </p:to>
                                    </p:set>
                                    <p:animEffect transition="in" filter="fade">
                                      <p:cBhvr>
                                        <p:cTn id="76" dur="1000"/>
                                        <p:tgtEl>
                                          <p:spTgt spid="553"/>
                                        </p:tgtEl>
                                      </p:cBhvr>
                                    </p:animEffect>
                                  </p:childTnLst>
                                </p:cTn>
                              </p:par>
                              <p:par>
                                <p:cTn id="77" presetID="10" presetClass="entr" presetSubtype="0" fill="hold" nodeType="withEffect">
                                  <p:stCondLst>
                                    <p:cond delay="0"/>
                                  </p:stCondLst>
                                  <p:childTnLst>
                                    <p:set>
                                      <p:cBhvr>
                                        <p:cTn id="78" dur="1" fill="hold">
                                          <p:stCondLst>
                                            <p:cond delay="0"/>
                                          </p:stCondLst>
                                        </p:cTn>
                                        <p:tgtEl>
                                          <p:spTgt spid="552"/>
                                        </p:tgtEl>
                                        <p:attrNameLst>
                                          <p:attrName>style.visibility</p:attrName>
                                        </p:attrNameLst>
                                      </p:cBhvr>
                                      <p:to>
                                        <p:strVal val="visible"/>
                                      </p:to>
                                    </p:set>
                                    <p:animEffect transition="in" filter="fade">
                                      <p:cBhvr>
                                        <p:cTn id="79" dur="1000"/>
                                        <p:tgtEl>
                                          <p:spTgt spid="552"/>
                                        </p:tgtEl>
                                      </p:cBhvr>
                                    </p:animEffect>
                                  </p:childTnLst>
                                </p:cTn>
                              </p:par>
                            </p:childTnLst>
                          </p:cTn>
                        </p:par>
                      </p:childTnLst>
                    </p:cTn>
                  </p:par>
                  <p:par>
                    <p:cTn id="80" fill="hold">
                      <p:stCondLst>
                        <p:cond delay="indefinite"/>
                      </p:stCondLst>
                      <p:childTnLst>
                        <p:par>
                          <p:cTn id="81" fill="hold">
                            <p:stCondLst>
                              <p:cond delay="0"/>
                            </p:stCondLst>
                            <p:childTnLst>
                              <p:par>
                                <p:cTn id="82" presetID="10" presetClass="exit" presetSubtype="0" fill="hold" nodeType="clickEffect">
                                  <p:stCondLst>
                                    <p:cond delay="0"/>
                                  </p:stCondLst>
                                  <p:childTnLst>
                                    <p:animEffect transition="out" filter="fade">
                                      <p:cBhvr>
                                        <p:cTn id="83" dur="1000"/>
                                        <p:tgtEl>
                                          <p:spTgt spid="538"/>
                                        </p:tgtEl>
                                      </p:cBhvr>
                                    </p:animEffect>
                                    <p:set>
                                      <p:cBhvr>
                                        <p:cTn id="84" dur="1" fill="hold">
                                          <p:stCondLst>
                                            <p:cond delay="1000"/>
                                          </p:stCondLst>
                                        </p:cTn>
                                        <p:tgtEl>
                                          <p:spTgt spid="538"/>
                                        </p:tgtEl>
                                        <p:attrNameLst>
                                          <p:attrName>style.visibility</p:attrName>
                                        </p:attrNameLst>
                                      </p:cBhvr>
                                      <p:to>
                                        <p:strVal val="hidden"/>
                                      </p:to>
                                    </p:set>
                                  </p:childTnLst>
                                </p:cTn>
                              </p:par>
                              <p:par>
                                <p:cTn id="85" presetID="10" presetClass="exit" presetSubtype="0" fill="hold" nodeType="withEffect">
                                  <p:stCondLst>
                                    <p:cond delay="0"/>
                                  </p:stCondLst>
                                  <p:childTnLst>
                                    <p:animEffect transition="out" filter="fade">
                                      <p:cBhvr>
                                        <p:cTn id="86" dur="1000"/>
                                        <p:tgtEl>
                                          <p:spTgt spid="539"/>
                                        </p:tgtEl>
                                      </p:cBhvr>
                                    </p:animEffect>
                                    <p:set>
                                      <p:cBhvr>
                                        <p:cTn id="87" dur="1" fill="hold">
                                          <p:stCondLst>
                                            <p:cond delay="1000"/>
                                          </p:stCondLst>
                                        </p:cTn>
                                        <p:tgtEl>
                                          <p:spTgt spid="539"/>
                                        </p:tgtEl>
                                        <p:attrNameLst>
                                          <p:attrName>style.visibility</p:attrName>
                                        </p:attrNameLst>
                                      </p:cBhvr>
                                      <p:to>
                                        <p:strVal val="hidden"/>
                                      </p:to>
                                    </p:set>
                                  </p:childTnLst>
                                </p:cTn>
                              </p:par>
                              <p:par>
                                <p:cTn id="88" presetID="10" presetClass="exit" presetSubtype="0" fill="hold" nodeType="withEffect">
                                  <p:stCondLst>
                                    <p:cond delay="0"/>
                                  </p:stCondLst>
                                  <p:childTnLst>
                                    <p:animEffect transition="out" filter="fade">
                                      <p:cBhvr>
                                        <p:cTn id="89" dur="1000"/>
                                        <p:tgtEl>
                                          <p:spTgt spid="540"/>
                                        </p:tgtEl>
                                      </p:cBhvr>
                                    </p:animEffect>
                                    <p:set>
                                      <p:cBhvr>
                                        <p:cTn id="90" dur="1" fill="hold">
                                          <p:stCondLst>
                                            <p:cond delay="1000"/>
                                          </p:stCondLst>
                                        </p:cTn>
                                        <p:tgtEl>
                                          <p:spTgt spid="540"/>
                                        </p:tgtEl>
                                        <p:attrNameLst>
                                          <p:attrName>style.visibility</p:attrName>
                                        </p:attrNameLst>
                                      </p:cBhvr>
                                      <p:to>
                                        <p:strVal val="hidden"/>
                                      </p:to>
                                    </p:set>
                                  </p:childTnLst>
                                </p:cTn>
                              </p:par>
                              <p:par>
                                <p:cTn id="91" presetID="10" presetClass="exit" presetSubtype="0" fill="hold" nodeType="withEffect">
                                  <p:stCondLst>
                                    <p:cond delay="0"/>
                                  </p:stCondLst>
                                  <p:childTnLst>
                                    <p:animEffect transition="out" filter="fade">
                                      <p:cBhvr>
                                        <p:cTn id="92" dur="1000"/>
                                        <p:tgtEl>
                                          <p:spTgt spid="550"/>
                                        </p:tgtEl>
                                      </p:cBhvr>
                                    </p:animEffect>
                                    <p:set>
                                      <p:cBhvr>
                                        <p:cTn id="93" dur="1" fill="hold">
                                          <p:stCondLst>
                                            <p:cond delay="1000"/>
                                          </p:stCondLst>
                                        </p:cTn>
                                        <p:tgtEl>
                                          <p:spTgt spid="550"/>
                                        </p:tgtEl>
                                        <p:attrNameLst>
                                          <p:attrName>style.visibility</p:attrName>
                                        </p:attrNameLst>
                                      </p:cBhvr>
                                      <p:to>
                                        <p:strVal val="hidden"/>
                                      </p:to>
                                    </p:set>
                                  </p:childTnLst>
                                </p:cTn>
                              </p:par>
                              <p:par>
                                <p:cTn id="94" presetID="10" presetClass="exit" presetSubtype="0" fill="hold" nodeType="withEffect">
                                  <p:stCondLst>
                                    <p:cond delay="0"/>
                                  </p:stCondLst>
                                  <p:childTnLst>
                                    <p:animEffect transition="out" filter="fade">
                                      <p:cBhvr>
                                        <p:cTn id="95" dur="1000"/>
                                        <p:tgtEl>
                                          <p:spTgt spid="551"/>
                                        </p:tgtEl>
                                      </p:cBhvr>
                                    </p:animEffect>
                                    <p:set>
                                      <p:cBhvr>
                                        <p:cTn id="96" dur="1" fill="hold">
                                          <p:stCondLst>
                                            <p:cond delay="1000"/>
                                          </p:stCondLst>
                                        </p:cTn>
                                        <p:tgtEl>
                                          <p:spTgt spid="551"/>
                                        </p:tgtEl>
                                        <p:attrNameLst>
                                          <p:attrName>style.visibility</p:attrName>
                                        </p:attrNameLst>
                                      </p:cBhvr>
                                      <p:to>
                                        <p:strVal val="hidden"/>
                                      </p:to>
                                    </p:set>
                                  </p:childTnLst>
                                </p:cTn>
                              </p:par>
                              <p:par>
                                <p:cTn id="97" presetID="10" presetClass="exit" presetSubtype="0" fill="hold" nodeType="withEffect">
                                  <p:stCondLst>
                                    <p:cond delay="0"/>
                                  </p:stCondLst>
                                  <p:childTnLst>
                                    <p:animEffect transition="out" filter="fade">
                                      <p:cBhvr>
                                        <p:cTn id="98" dur="1000"/>
                                        <p:tgtEl>
                                          <p:spTgt spid="552"/>
                                        </p:tgtEl>
                                      </p:cBhvr>
                                    </p:animEffect>
                                    <p:set>
                                      <p:cBhvr>
                                        <p:cTn id="99" dur="1" fill="hold">
                                          <p:stCondLst>
                                            <p:cond delay="1000"/>
                                          </p:stCondLst>
                                        </p:cTn>
                                        <p:tgtEl>
                                          <p:spTgt spid="552"/>
                                        </p:tgtEl>
                                        <p:attrNameLst>
                                          <p:attrName>style.visibility</p:attrName>
                                        </p:attrNameLst>
                                      </p:cBhvr>
                                      <p:to>
                                        <p:strVal val="hidden"/>
                                      </p:to>
                                    </p:set>
                                  </p:childTnLst>
                                </p:cTn>
                              </p:par>
                              <p:par>
                                <p:cTn id="100" presetID="10" presetClass="exit" presetSubtype="0" fill="hold" nodeType="withEffect">
                                  <p:stCondLst>
                                    <p:cond delay="0"/>
                                  </p:stCondLst>
                                  <p:childTnLst>
                                    <p:animEffect transition="out" filter="fade">
                                      <p:cBhvr>
                                        <p:cTn id="101" dur="1000"/>
                                        <p:tgtEl>
                                          <p:spTgt spid="553"/>
                                        </p:tgtEl>
                                      </p:cBhvr>
                                    </p:animEffect>
                                    <p:set>
                                      <p:cBhvr>
                                        <p:cTn id="102" dur="1" fill="hold">
                                          <p:stCondLst>
                                            <p:cond delay="1000"/>
                                          </p:stCondLst>
                                        </p:cTn>
                                        <p:tgtEl>
                                          <p:spTgt spid="553"/>
                                        </p:tgtEl>
                                        <p:attrNameLst>
                                          <p:attrName>style.visibility</p:attrName>
                                        </p:attrNameLst>
                                      </p:cBhvr>
                                      <p:to>
                                        <p:strVal val="hidden"/>
                                      </p:to>
                                    </p:set>
                                  </p:childTnLst>
                                </p:cTn>
                              </p:par>
                              <p:par>
                                <p:cTn id="103" presetID="10" presetClass="exit" presetSubtype="0" fill="hold" nodeType="withEffect">
                                  <p:stCondLst>
                                    <p:cond delay="0"/>
                                  </p:stCondLst>
                                  <p:childTnLst>
                                    <p:animEffect transition="out" filter="fade">
                                      <p:cBhvr>
                                        <p:cTn id="104" dur="1000"/>
                                        <p:tgtEl>
                                          <p:spTgt spid="554"/>
                                        </p:tgtEl>
                                      </p:cBhvr>
                                    </p:animEffect>
                                    <p:set>
                                      <p:cBhvr>
                                        <p:cTn id="105" dur="1" fill="hold">
                                          <p:stCondLst>
                                            <p:cond delay="1000"/>
                                          </p:stCondLst>
                                        </p:cTn>
                                        <p:tgtEl>
                                          <p:spTgt spid="554"/>
                                        </p:tgtEl>
                                        <p:attrNameLst>
                                          <p:attrName>style.visibility</p:attrName>
                                        </p:attrNameLst>
                                      </p:cBhvr>
                                      <p:to>
                                        <p:strVal val="hidden"/>
                                      </p:to>
                                    </p:set>
                                  </p:childTnLst>
                                </p:cTn>
                              </p:par>
                              <p:par>
                                <p:cTn id="106" presetID="10" presetClass="exit" presetSubtype="0" fill="hold" nodeType="withEffect">
                                  <p:stCondLst>
                                    <p:cond delay="0"/>
                                  </p:stCondLst>
                                  <p:childTnLst>
                                    <p:animEffect transition="out" filter="fade">
                                      <p:cBhvr>
                                        <p:cTn id="107" dur="1000"/>
                                        <p:tgtEl>
                                          <p:spTgt spid="541"/>
                                        </p:tgtEl>
                                      </p:cBhvr>
                                    </p:animEffect>
                                    <p:set>
                                      <p:cBhvr>
                                        <p:cTn id="108" dur="1" fill="hold">
                                          <p:stCondLst>
                                            <p:cond delay="1000"/>
                                          </p:stCondLst>
                                        </p:cTn>
                                        <p:tgtEl>
                                          <p:spTgt spid="541"/>
                                        </p:tgtEl>
                                        <p:attrNameLst>
                                          <p:attrName>style.visibility</p:attrName>
                                        </p:attrNameLst>
                                      </p:cBhvr>
                                      <p:to>
                                        <p:strVal val="hidden"/>
                                      </p:to>
                                    </p:set>
                                  </p:childTnLst>
                                </p:cTn>
                              </p:par>
                              <p:par>
                                <p:cTn id="109" presetID="10" presetClass="exit" presetSubtype="0" fill="hold" nodeType="withEffect">
                                  <p:stCondLst>
                                    <p:cond delay="0"/>
                                  </p:stCondLst>
                                  <p:childTnLst>
                                    <p:animEffect transition="out" filter="fade">
                                      <p:cBhvr>
                                        <p:cTn id="110" dur="1000"/>
                                        <p:tgtEl>
                                          <p:spTgt spid="543"/>
                                        </p:tgtEl>
                                      </p:cBhvr>
                                    </p:animEffect>
                                    <p:set>
                                      <p:cBhvr>
                                        <p:cTn id="111" dur="1" fill="hold">
                                          <p:stCondLst>
                                            <p:cond delay="1000"/>
                                          </p:stCondLst>
                                        </p:cTn>
                                        <p:tgtEl>
                                          <p:spTgt spid="543"/>
                                        </p:tgtEl>
                                        <p:attrNameLst>
                                          <p:attrName>style.visibility</p:attrName>
                                        </p:attrNameLst>
                                      </p:cBhvr>
                                      <p:to>
                                        <p:strVal val="hidden"/>
                                      </p:to>
                                    </p:set>
                                  </p:childTnLst>
                                </p:cTn>
                              </p:par>
                              <p:par>
                                <p:cTn id="112" presetID="10" presetClass="exit" presetSubtype="0" fill="hold" nodeType="withEffect">
                                  <p:stCondLst>
                                    <p:cond delay="0"/>
                                  </p:stCondLst>
                                  <p:childTnLst>
                                    <p:animEffect transition="out" filter="fade">
                                      <p:cBhvr>
                                        <p:cTn id="113" dur="1000"/>
                                        <p:tgtEl>
                                          <p:spTgt spid="544"/>
                                        </p:tgtEl>
                                      </p:cBhvr>
                                    </p:animEffect>
                                    <p:set>
                                      <p:cBhvr>
                                        <p:cTn id="114" dur="1" fill="hold">
                                          <p:stCondLst>
                                            <p:cond delay="1000"/>
                                          </p:stCondLst>
                                        </p:cTn>
                                        <p:tgtEl>
                                          <p:spTgt spid="544"/>
                                        </p:tgtEl>
                                        <p:attrNameLst>
                                          <p:attrName>style.visibility</p:attrName>
                                        </p:attrNameLst>
                                      </p:cBhvr>
                                      <p:to>
                                        <p:strVal val="hidden"/>
                                      </p:to>
                                    </p:set>
                                  </p:childTnLst>
                                </p:cTn>
                              </p:par>
                              <p:par>
                                <p:cTn id="115" presetID="10" presetClass="exit" presetSubtype="0" fill="hold" nodeType="withEffect">
                                  <p:stCondLst>
                                    <p:cond delay="0"/>
                                  </p:stCondLst>
                                  <p:childTnLst>
                                    <p:animEffect transition="out" filter="fade">
                                      <p:cBhvr>
                                        <p:cTn id="116" dur="1000"/>
                                        <p:tgtEl>
                                          <p:spTgt spid="546"/>
                                        </p:tgtEl>
                                      </p:cBhvr>
                                    </p:animEffect>
                                    <p:set>
                                      <p:cBhvr>
                                        <p:cTn id="117" dur="1" fill="hold">
                                          <p:stCondLst>
                                            <p:cond delay="1000"/>
                                          </p:stCondLst>
                                        </p:cTn>
                                        <p:tgtEl>
                                          <p:spTgt spid="546"/>
                                        </p:tgtEl>
                                        <p:attrNameLst>
                                          <p:attrName>style.visibility</p:attrName>
                                        </p:attrNameLst>
                                      </p:cBhvr>
                                      <p:to>
                                        <p:strVal val="hidden"/>
                                      </p:to>
                                    </p:set>
                                  </p:childTnLst>
                                </p:cTn>
                              </p:par>
                              <p:par>
                                <p:cTn id="118" presetID="10" presetClass="exit" presetSubtype="0" fill="hold" nodeType="withEffect">
                                  <p:stCondLst>
                                    <p:cond delay="0"/>
                                  </p:stCondLst>
                                  <p:childTnLst>
                                    <p:animEffect transition="out" filter="fade">
                                      <p:cBhvr>
                                        <p:cTn id="119" dur="1000"/>
                                        <p:tgtEl>
                                          <p:spTgt spid="547"/>
                                        </p:tgtEl>
                                      </p:cBhvr>
                                    </p:animEffect>
                                    <p:set>
                                      <p:cBhvr>
                                        <p:cTn id="120" dur="1" fill="hold">
                                          <p:stCondLst>
                                            <p:cond delay="1000"/>
                                          </p:stCondLst>
                                        </p:cTn>
                                        <p:tgtEl>
                                          <p:spTgt spid="547"/>
                                        </p:tgtEl>
                                        <p:attrNameLst>
                                          <p:attrName>style.visibility</p:attrName>
                                        </p:attrNameLst>
                                      </p:cBhvr>
                                      <p:to>
                                        <p:strVal val="hidden"/>
                                      </p:to>
                                    </p:set>
                                  </p:childTnLst>
                                </p:cTn>
                              </p:par>
                              <p:par>
                                <p:cTn id="121" presetID="10" presetClass="exit" presetSubtype="0" fill="hold" nodeType="withEffect">
                                  <p:stCondLst>
                                    <p:cond delay="0"/>
                                  </p:stCondLst>
                                  <p:childTnLst>
                                    <p:animEffect transition="out" filter="fade">
                                      <p:cBhvr>
                                        <p:cTn id="122" dur="1000"/>
                                        <p:tgtEl>
                                          <p:spTgt spid="545"/>
                                        </p:tgtEl>
                                      </p:cBhvr>
                                    </p:animEffect>
                                    <p:set>
                                      <p:cBhvr>
                                        <p:cTn id="123" dur="1" fill="hold">
                                          <p:stCondLst>
                                            <p:cond delay="1000"/>
                                          </p:stCondLst>
                                        </p:cTn>
                                        <p:tgtEl>
                                          <p:spTgt spid="545"/>
                                        </p:tgtEl>
                                        <p:attrNameLst>
                                          <p:attrName>style.visibility</p:attrName>
                                        </p:attrNameLst>
                                      </p:cBhvr>
                                      <p:to>
                                        <p:strVal val="hidden"/>
                                      </p:to>
                                    </p:set>
                                  </p:childTnLst>
                                </p:cTn>
                              </p:par>
                              <p:par>
                                <p:cTn id="124" presetID="10" presetClass="exit" presetSubtype="0" fill="hold" nodeType="withEffect">
                                  <p:stCondLst>
                                    <p:cond delay="0"/>
                                  </p:stCondLst>
                                  <p:childTnLst>
                                    <p:animEffect transition="out" filter="fade">
                                      <p:cBhvr>
                                        <p:cTn id="125" dur="1000"/>
                                        <p:tgtEl>
                                          <p:spTgt spid="549"/>
                                        </p:tgtEl>
                                      </p:cBhvr>
                                    </p:animEffect>
                                    <p:set>
                                      <p:cBhvr>
                                        <p:cTn id="126" dur="1" fill="hold">
                                          <p:stCondLst>
                                            <p:cond delay="1000"/>
                                          </p:stCondLst>
                                        </p:cTn>
                                        <p:tgtEl>
                                          <p:spTgt spid="549"/>
                                        </p:tgtEl>
                                        <p:attrNameLst>
                                          <p:attrName>style.visibility</p:attrName>
                                        </p:attrNameLst>
                                      </p:cBhvr>
                                      <p:to>
                                        <p:strVal val="hidden"/>
                                      </p:to>
                                    </p:set>
                                  </p:childTnLst>
                                </p:cTn>
                              </p:par>
                            </p:childTnLst>
                          </p:cTn>
                        </p:par>
                      </p:childTnLst>
                    </p:cTn>
                  </p:par>
                  <p:par>
                    <p:cTn id="127" fill="hold">
                      <p:stCondLst>
                        <p:cond delay="indefinite"/>
                      </p:stCondLst>
                      <p:childTnLst>
                        <p:par>
                          <p:cTn id="128" fill="hold">
                            <p:stCondLst>
                              <p:cond delay="0"/>
                            </p:stCondLst>
                            <p:childTnLst>
                              <p:par>
                                <p:cTn id="129" presetID="10" presetClass="entr" presetSubtype="0" fill="hold" nodeType="clickEffect">
                                  <p:stCondLst>
                                    <p:cond delay="0"/>
                                  </p:stCondLst>
                                  <p:childTnLst>
                                    <p:set>
                                      <p:cBhvr>
                                        <p:cTn id="130" dur="1" fill="hold">
                                          <p:stCondLst>
                                            <p:cond delay="0"/>
                                          </p:stCondLst>
                                        </p:cTn>
                                        <p:tgtEl>
                                          <p:spTgt spid="555"/>
                                        </p:tgtEl>
                                        <p:attrNameLst>
                                          <p:attrName>style.visibility</p:attrName>
                                        </p:attrNameLst>
                                      </p:cBhvr>
                                      <p:to>
                                        <p:strVal val="visible"/>
                                      </p:to>
                                    </p:set>
                                    <p:animEffect transition="in" filter="fade">
                                      <p:cBhvr>
                                        <p:cTn id="131" dur="1000"/>
                                        <p:tgtEl>
                                          <p:spTgt spid="555"/>
                                        </p:tgtEl>
                                      </p:cBhvr>
                                    </p:animEffect>
                                  </p:childTnLst>
                                </p:cTn>
                              </p:par>
                            </p:childTnLst>
                          </p:cTn>
                        </p:par>
                      </p:childTnLst>
                    </p:cTn>
                  </p:par>
                  <p:par>
                    <p:cTn id="132" fill="hold">
                      <p:stCondLst>
                        <p:cond delay="indefinite"/>
                      </p:stCondLst>
                      <p:childTnLst>
                        <p:par>
                          <p:cTn id="133" fill="hold">
                            <p:stCondLst>
                              <p:cond delay="0"/>
                            </p:stCondLst>
                            <p:childTnLst>
                              <p:par>
                                <p:cTn id="134" presetID="10" presetClass="entr" presetSubtype="0" fill="hold" nodeType="clickEffect">
                                  <p:stCondLst>
                                    <p:cond delay="0"/>
                                  </p:stCondLst>
                                  <p:childTnLst>
                                    <p:set>
                                      <p:cBhvr>
                                        <p:cTn id="135" dur="1" fill="hold">
                                          <p:stCondLst>
                                            <p:cond delay="0"/>
                                          </p:stCondLst>
                                        </p:cTn>
                                        <p:tgtEl>
                                          <p:spTgt spid="557"/>
                                        </p:tgtEl>
                                        <p:attrNameLst>
                                          <p:attrName>style.visibility</p:attrName>
                                        </p:attrNameLst>
                                      </p:cBhvr>
                                      <p:to>
                                        <p:strVal val="visible"/>
                                      </p:to>
                                    </p:set>
                                    <p:animEffect transition="in" filter="fade">
                                      <p:cBhvr>
                                        <p:cTn id="136" dur="1000"/>
                                        <p:tgtEl>
                                          <p:spTgt spid="557"/>
                                        </p:tgtEl>
                                      </p:cBhvr>
                                    </p:animEffect>
                                  </p:childTnLst>
                                </p:cTn>
                              </p:par>
                              <p:par>
                                <p:cTn id="137" presetID="10" presetClass="entr" presetSubtype="0" fill="hold" nodeType="withEffect">
                                  <p:stCondLst>
                                    <p:cond delay="0"/>
                                  </p:stCondLst>
                                  <p:childTnLst>
                                    <p:set>
                                      <p:cBhvr>
                                        <p:cTn id="138" dur="1" fill="hold">
                                          <p:stCondLst>
                                            <p:cond delay="0"/>
                                          </p:stCondLst>
                                        </p:cTn>
                                        <p:tgtEl>
                                          <p:spTgt spid="556"/>
                                        </p:tgtEl>
                                        <p:attrNameLst>
                                          <p:attrName>style.visibility</p:attrName>
                                        </p:attrNameLst>
                                      </p:cBhvr>
                                      <p:to>
                                        <p:strVal val="visible"/>
                                      </p:to>
                                    </p:set>
                                    <p:animEffect transition="in" filter="fade">
                                      <p:cBhvr>
                                        <p:cTn id="139" dur="1000"/>
                                        <p:tgtEl>
                                          <p:spTgt spid="55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561"/>
        <p:cNvGrpSpPr/>
        <p:nvPr/>
      </p:nvGrpSpPr>
      <p:grpSpPr>
        <a:xfrm>
          <a:off x="0" y="0"/>
          <a:ext cx="0" cy="0"/>
          <a:chOff x="0" y="0"/>
          <a:chExt cx="0" cy="0"/>
        </a:xfrm>
      </p:grpSpPr>
      <p:sp>
        <p:nvSpPr>
          <p:cNvPr id="562" name="Shape 562"/>
          <p:cNvSpPr txBox="1">
            <a:spLocks noGrp="1"/>
          </p:cNvSpPr>
          <p:nvPr>
            <p:ph type="title"/>
          </p:nvPr>
        </p:nvSpPr>
        <p:spPr>
          <a:xfrm>
            <a:off x="1485900" y="205979"/>
            <a:ext cx="6172200" cy="857475"/>
          </a:xfrm>
          <a:prstGeom prst="rect">
            <a:avLst/>
          </a:prstGeom>
        </p:spPr>
        <p:txBody>
          <a:bodyPr spcFirstLastPara="1" wrap="square" lIns="68569" tIns="68569" rIns="68569" bIns="68569" anchor="b" anchorCtr="0">
            <a:noAutofit/>
          </a:bodyPr>
          <a:lstStyle/>
          <a:p>
            <a:r>
              <a:rPr lang="en"/>
              <a:t>lock_time</a:t>
            </a:r>
            <a:endParaRPr>
              <a:latin typeface="Trebuchet MS"/>
              <a:ea typeface="Trebuchet MS"/>
              <a:cs typeface="Trebuchet MS"/>
              <a:sym typeface="Trebuchet MS"/>
            </a:endParaRPr>
          </a:p>
        </p:txBody>
      </p:sp>
      <p:sp>
        <p:nvSpPr>
          <p:cNvPr id="563" name="Shape 563"/>
          <p:cNvSpPr txBox="1">
            <a:spLocks noGrp="1"/>
          </p:cNvSpPr>
          <p:nvPr>
            <p:ph type="body" idx="1"/>
          </p:nvPr>
        </p:nvSpPr>
        <p:spPr>
          <a:xfrm>
            <a:off x="2707369" y="850475"/>
            <a:ext cx="6172200" cy="4145625"/>
          </a:xfrm>
          <a:prstGeom prst="rect">
            <a:avLst/>
          </a:prstGeom>
        </p:spPr>
        <p:txBody>
          <a:bodyPr spcFirstLastPara="1" wrap="square" lIns="68569" tIns="68569" rIns="68569" bIns="68569" anchor="t" anchorCtr="0">
            <a:noAutofit/>
          </a:bodyPr>
          <a:lstStyle/>
          <a:p>
            <a:pPr marL="0" indent="0">
              <a:spcBef>
                <a:spcPts val="450"/>
              </a:spcBef>
              <a:buNone/>
            </a:pPr>
            <a:r>
              <a:rPr lang="en" sz="1800"/>
              <a:t>{</a:t>
            </a:r>
            <a:br>
              <a:rPr lang="en" sz="1800"/>
            </a:br>
            <a:r>
              <a:rPr lang="en" sz="1800"/>
              <a:t>    "hash":"5a42590...b8b6b",</a:t>
            </a:r>
            <a:br>
              <a:rPr lang="en" sz="1800"/>
            </a:br>
            <a:r>
              <a:rPr lang="en" sz="1800"/>
              <a:t>      "ver":1,</a:t>
            </a:r>
            <a:br>
              <a:rPr lang="en" sz="1800"/>
            </a:br>
            <a:r>
              <a:rPr lang="en" sz="1800"/>
              <a:t>      "vin_sz":2,</a:t>
            </a:r>
            <a:br>
              <a:rPr lang="en" sz="1800"/>
            </a:br>
            <a:r>
              <a:rPr lang="en" sz="1800"/>
              <a:t>      "vout_sz":1,</a:t>
            </a:r>
            <a:br>
              <a:rPr lang="en" sz="1800"/>
            </a:br>
            <a:r>
              <a:rPr lang="en" sz="1800"/>
              <a:t>      "lock_time":315415,</a:t>
            </a:r>
            <a:br>
              <a:rPr lang="en" sz="1800"/>
            </a:br>
            <a:r>
              <a:rPr lang="en" sz="1800"/>
              <a:t>      "size":404,</a:t>
            </a:r>
            <a:endParaRPr sz="1800"/>
          </a:p>
          <a:p>
            <a:pPr marL="0" indent="0">
              <a:spcBef>
                <a:spcPts val="450"/>
              </a:spcBef>
              <a:buNone/>
            </a:pPr>
            <a:r>
              <a:rPr lang="en" sz="1800"/>
              <a:t>...</a:t>
            </a:r>
            <a:endParaRPr sz="1800"/>
          </a:p>
          <a:p>
            <a:pPr marL="0" indent="0">
              <a:spcBef>
                <a:spcPts val="450"/>
              </a:spcBef>
              <a:buNone/>
            </a:pPr>
            <a:r>
              <a:rPr lang="en" sz="1800"/>
              <a:t>}</a:t>
            </a:r>
            <a:endParaRPr sz="1800"/>
          </a:p>
        </p:txBody>
      </p:sp>
      <p:sp>
        <p:nvSpPr>
          <p:cNvPr id="564" name="Shape 564"/>
          <p:cNvSpPr/>
          <p:nvPr/>
        </p:nvSpPr>
        <p:spPr>
          <a:xfrm>
            <a:off x="4605300" y="3284750"/>
            <a:ext cx="2989575" cy="423225"/>
          </a:xfrm>
          <a:prstGeom prst="wedgeRectCallout">
            <a:avLst>
              <a:gd name="adj1" fmla="val -36192"/>
              <a:gd name="adj2" fmla="val -81461"/>
            </a:avLst>
          </a:prstGeom>
          <a:solidFill>
            <a:srgbClr val="C9DAF8"/>
          </a:solidFill>
          <a:ln w="19050" cap="flat" cmpd="sng">
            <a:solidFill>
              <a:schemeClr val="dk2"/>
            </a:solidFill>
            <a:prstDash val="solid"/>
            <a:round/>
            <a:headEnd type="none" w="sm" len="sm"/>
            <a:tailEnd type="none" w="sm" len="sm"/>
          </a:ln>
        </p:spPr>
        <p:txBody>
          <a:bodyPr spcFirstLastPara="1" wrap="square" lIns="68569" tIns="68569" rIns="68569" bIns="68569" anchor="ctr" anchorCtr="0">
            <a:noAutofit/>
          </a:bodyPr>
          <a:lstStyle/>
          <a:p>
            <a:r>
              <a:rPr lang="en" sz="1050"/>
              <a:t>Block index or real-world timestamp before which this transaction can’t be published</a:t>
            </a:r>
            <a:endParaRPr sz="1050"/>
          </a:p>
        </p:txBody>
      </p:sp>
      <p:sp>
        <p:nvSpPr>
          <p:cNvPr id="2" name="TextBox 1"/>
          <p:cNvSpPr txBox="1"/>
          <p:nvPr/>
        </p:nvSpPr>
        <p:spPr>
          <a:xfrm>
            <a:off x="1742090" y="4445876"/>
            <a:ext cx="3657600" cy="307777"/>
          </a:xfrm>
          <a:prstGeom prst="rect">
            <a:avLst/>
          </a:prstGeom>
          <a:noFill/>
        </p:spPr>
        <p:txBody>
          <a:bodyPr wrap="square" rtlCol="0">
            <a:spAutoFit/>
          </a:bodyPr>
          <a:lstStyle/>
          <a:p>
            <a:r>
              <a:rPr lang="en-US"/>
              <a:t>lightning </a:t>
            </a:r>
            <a:r>
              <a:rPr lang="en-US" dirty="0"/>
              <a:t>network; state channel…</a:t>
            </a:r>
          </a:p>
        </p:txBody>
      </p:sp>
    </p:spTree>
    <p:extLst>
      <p:ext uri="{BB962C8B-B14F-4D97-AF65-F5344CB8AC3E}">
        <p14:creationId xmlns:p14="http://schemas.microsoft.com/office/powerpoint/2010/main" val="18405897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64"/>
                                        </p:tgtEl>
                                        <p:attrNameLst>
                                          <p:attrName>style.visibility</p:attrName>
                                        </p:attrNameLst>
                                      </p:cBhvr>
                                      <p:to>
                                        <p:strVal val="visible"/>
                                      </p:to>
                                    </p:set>
                                    <p:animEffect transition="in" filter="fade">
                                      <p:cBhvr>
                                        <p:cTn id="7" dur="1000"/>
                                        <p:tgtEl>
                                          <p:spTgt spid="56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 name="Shape 542">
            <a:extLst>
              <a:ext uri="{FF2B5EF4-FFF2-40B4-BE49-F238E27FC236}">
                <a16:creationId xmlns:a16="http://schemas.microsoft.com/office/drawing/2014/main" id="{53201218-3033-4B8D-86E5-0C17070844EA}"/>
              </a:ext>
            </a:extLst>
          </p:cNvPr>
          <p:cNvSpPr/>
          <p:nvPr/>
        </p:nvSpPr>
        <p:spPr>
          <a:xfrm>
            <a:off x="2506754" y="1302250"/>
            <a:ext cx="3752325" cy="492075"/>
          </a:xfrm>
          <a:prstGeom prst="rect">
            <a:avLst/>
          </a:prstGeom>
          <a:solidFill>
            <a:srgbClr val="B6D7A8"/>
          </a:solidFill>
          <a:ln w="19050" cap="flat" cmpd="sng">
            <a:solidFill>
              <a:srgbClr val="666666"/>
            </a:solidFill>
            <a:prstDash val="solid"/>
            <a:round/>
            <a:headEnd type="none" w="sm" len="sm"/>
            <a:tailEnd type="none" w="sm" len="sm"/>
          </a:ln>
        </p:spPr>
        <p:txBody>
          <a:bodyPr spcFirstLastPara="1" wrap="square" lIns="68569" tIns="68569" rIns="68569" bIns="68569" anchor="ctr" anchorCtr="0">
            <a:noAutofit/>
          </a:bodyPr>
          <a:lstStyle/>
          <a:p>
            <a:pPr defTabSz="685800">
              <a:buClrTx/>
            </a:pPr>
            <a:r>
              <a:rPr lang="en" sz="1350" kern="1200" dirty="0">
                <a:solidFill>
                  <a:prstClr val="black"/>
                </a:solidFill>
                <a:latin typeface="Trebuchet MS"/>
                <a:ea typeface="Trebuchet MS"/>
                <a:cs typeface="Trebuchet MS"/>
                <a:sym typeface="Trebuchet MS"/>
              </a:rPr>
              <a:t>Pay 2 to Bob, 8 to Alice</a:t>
            </a:r>
            <a:endParaRPr sz="1350" kern="1200" baseline="-25000" dirty="0">
              <a:solidFill>
                <a:prstClr val="black"/>
              </a:solidFill>
              <a:latin typeface="Trebuchet MS"/>
              <a:ea typeface="Trebuchet MS"/>
              <a:cs typeface="Trebuchet MS"/>
              <a:sym typeface="Trebuchet MS"/>
            </a:endParaRPr>
          </a:p>
          <a:p>
            <a:pPr algn="r" defTabSz="685800">
              <a:buClrTx/>
            </a:pPr>
            <a:r>
              <a:rPr lang="en" sz="750" kern="1200" dirty="0">
                <a:solidFill>
                  <a:prstClr val="black"/>
                </a:solidFill>
                <a:latin typeface="Trebuchet MS"/>
                <a:ea typeface="Trebuchet MS"/>
                <a:cs typeface="Trebuchet MS"/>
                <a:sym typeface="Trebuchet MS"/>
              </a:rPr>
              <a:t>SIGNED(ALICE)___________</a:t>
            </a:r>
            <a:endParaRPr sz="750" kern="1200" dirty="0">
              <a:solidFill>
                <a:prstClr val="black"/>
              </a:solidFill>
              <a:latin typeface="Trebuchet MS"/>
              <a:ea typeface="Trebuchet MS"/>
              <a:cs typeface="Trebuchet MS"/>
              <a:sym typeface="Trebuchet MS"/>
            </a:endParaRPr>
          </a:p>
        </p:txBody>
      </p:sp>
      <p:pic>
        <p:nvPicPr>
          <p:cNvPr id="31" name="Picture 30">
            <a:extLst>
              <a:ext uri="{FF2B5EF4-FFF2-40B4-BE49-F238E27FC236}">
                <a16:creationId xmlns:a16="http://schemas.microsoft.com/office/drawing/2014/main" id="{2E9F1506-C1A8-4B30-964C-C8C3723C49AF}"/>
              </a:ext>
            </a:extLst>
          </p:cNvPr>
          <p:cNvPicPr>
            <a:picLocks noChangeAspect="1"/>
          </p:cNvPicPr>
          <p:nvPr/>
        </p:nvPicPr>
        <p:blipFill>
          <a:blip r:embed="rId2"/>
          <a:stretch>
            <a:fillRect/>
          </a:stretch>
        </p:blipFill>
        <p:spPr>
          <a:xfrm>
            <a:off x="108388" y="3736182"/>
            <a:ext cx="778669" cy="1407319"/>
          </a:xfrm>
          <a:prstGeom prst="rect">
            <a:avLst/>
          </a:prstGeom>
        </p:spPr>
      </p:pic>
      <p:pic>
        <p:nvPicPr>
          <p:cNvPr id="32" name="Picture 31">
            <a:extLst>
              <a:ext uri="{FF2B5EF4-FFF2-40B4-BE49-F238E27FC236}">
                <a16:creationId xmlns:a16="http://schemas.microsoft.com/office/drawing/2014/main" id="{9BF78DF6-7672-4C0D-A588-D31E29D738C9}"/>
              </a:ext>
            </a:extLst>
          </p:cNvPr>
          <p:cNvPicPr>
            <a:picLocks noChangeAspect="1"/>
          </p:cNvPicPr>
          <p:nvPr/>
        </p:nvPicPr>
        <p:blipFill>
          <a:blip r:embed="rId3"/>
          <a:stretch>
            <a:fillRect/>
          </a:stretch>
        </p:blipFill>
        <p:spPr>
          <a:xfrm>
            <a:off x="8103230" y="3736181"/>
            <a:ext cx="1007269" cy="1400175"/>
          </a:xfrm>
          <a:prstGeom prst="rect">
            <a:avLst/>
          </a:prstGeom>
        </p:spPr>
      </p:pic>
      <p:sp>
        <p:nvSpPr>
          <p:cNvPr id="34" name="Shape 556">
            <a:extLst>
              <a:ext uri="{FF2B5EF4-FFF2-40B4-BE49-F238E27FC236}">
                <a16:creationId xmlns:a16="http://schemas.microsoft.com/office/drawing/2014/main" id="{C65187DD-3E85-4933-AAF6-4A743AF0DADF}"/>
              </a:ext>
            </a:extLst>
          </p:cNvPr>
          <p:cNvSpPr/>
          <p:nvPr/>
        </p:nvSpPr>
        <p:spPr>
          <a:xfrm>
            <a:off x="733115" y="2194307"/>
            <a:ext cx="3752325" cy="492075"/>
          </a:xfrm>
          <a:prstGeom prst="rect">
            <a:avLst/>
          </a:prstGeom>
          <a:solidFill>
            <a:srgbClr val="B6D7A8"/>
          </a:solidFill>
          <a:ln w="19050" cap="flat" cmpd="sng">
            <a:solidFill>
              <a:srgbClr val="666666"/>
            </a:solidFill>
            <a:prstDash val="solid"/>
            <a:round/>
            <a:headEnd type="none" w="sm" len="sm"/>
            <a:tailEnd type="none" w="sm" len="sm"/>
          </a:ln>
        </p:spPr>
        <p:txBody>
          <a:bodyPr spcFirstLastPara="1" wrap="square" lIns="68569" tIns="68569" rIns="68569" bIns="68569" anchor="ctr" anchorCtr="0">
            <a:noAutofit/>
          </a:bodyPr>
          <a:lstStyle/>
          <a:p>
            <a:pPr defTabSz="685800">
              <a:buClrTx/>
            </a:pPr>
            <a:r>
              <a:rPr lang="en-US" sz="1200" kern="1200" dirty="0">
                <a:solidFill>
                  <a:prstClr val="black"/>
                </a:solidFill>
                <a:latin typeface="Trebuchet MS"/>
                <a:ea typeface="Trebuchet MS"/>
                <a:cs typeface="Trebuchet MS"/>
                <a:sym typeface="Trebuchet MS"/>
              </a:rPr>
              <a:t>Pay 5 to Bob; 5 to a HTLC (Alice, LOCK until time </a:t>
            </a:r>
            <a:r>
              <a:rPr lang="en-US" sz="1200" i="1" kern="1200" dirty="0">
                <a:solidFill>
                  <a:prstClr val="black"/>
                </a:solidFill>
                <a:latin typeface="Trebuchet MS"/>
                <a:ea typeface="Trebuchet MS"/>
                <a:cs typeface="Trebuchet MS"/>
                <a:sym typeface="Trebuchet MS"/>
              </a:rPr>
              <a:t>t</a:t>
            </a:r>
            <a:r>
              <a:rPr lang="en-US" sz="1200" kern="1200" dirty="0">
                <a:solidFill>
                  <a:prstClr val="black"/>
                </a:solidFill>
                <a:latin typeface="Trebuchet MS"/>
                <a:ea typeface="Trebuchet MS"/>
                <a:cs typeface="Trebuchet MS"/>
                <a:sym typeface="Trebuchet MS"/>
              </a:rPr>
              <a:t>; or Bob with a one-time secret key from Alice)</a:t>
            </a:r>
            <a:endParaRPr lang="en-US" sz="1200" kern="1200" baseline="-25000" dirty="0">
              <a:solidFill>
                <a:prstClr val="black"/>
              </a:solidFill>
              <a:latin typeface="Trebuchet MS"/>
              <a:ea typeface="Trebuchet MS"/>
              <a:cs typeface="Trebuchet MS"/>
              <a:sym typeface="Trebuchet MS"/>
            </a:endParaRPr>
          </a:p>
          <a:p>
            <a:pPr algn="r" defTabSz="685800">
              <a:buClrTx/>
            </a:pPr>
            <a:r>
              <a:rPr lang="en" sz="750" kern="1200" dirty="0">
                <a:solidFill>
                  <a:prstClr val="black"/>
                </a:solidFill>
                <a:latin typeface="Trebuchet MS"/>
                <a:ea typeface="Trebuchet MS"/>
                <a:cs typeface="Trebuchet MS"/>
                <a:sym typeface="Trebuchet MS"/>
              </a:rPr>
              <a:t>___________ SIGNED(BOB)</a:t>
            </a:r>
            <a:endParaRPr sz="750" kern="1200" dirty="0">
              <a:solidFill>
                <a:prstClr val="black"/>
              </a:solidFill>
              <a:latin typeface="Trebuchet MS"/>
              <a:ea typeface="Trebuchet MS"/>
              <a:cs typeface="Trebuchet MS"/>
              <a:sym typeface="Trebuchet MS"/>
            </a:endParaRPr>
          </a:p>
        </p:txBody>
      </p:sp>
      <p:sp>
        <p:nvSpPr>
          <p:cNvPr id="35" name="Shape 556">
            <a:extLst>
              <a:ext uri="{FF2B5EF4-FFF2-40B4-BE49-F238E27FC236}">
                <a16:creationId xmlns:a16="http://schemas.microsoft.com/office/drawing/2014/main" id="{86B20796-4142-4743-89FD-7C6778D6E6E5}"/>
              </a:ext>
            </a:extLst>
          </p:cNvPr>
          <p:cNvSpPr/>
          <p:nvPr/>
        </p:nvSpPr>
        <p:spPr>
          <a:xfrm>
            <a:off x="4492660" y="2191871"/>
            <a:ext cx="3752325" cy="492075"/>
          </a:xfrm>
          <a:prstGeom prst="rect">
            <a:avLst/>
          </a:prstGeom>
          <a:solidFill>
            <a:srgbClr val="B6D7A8"/>
          </a:solidFill>
          <a:ln w="19050" cap="flat" cmpd="sng">
            <a:solidFill>
              <a:srgbClr val="666666"/>
            </a:solidFill>
            <a:prstDash val="solid"/>
            <a:round/>
            <a:headEnd type="none" w="sm" len="sm"/>
            <a:tailEnd type="none" w="sm" len="sm"/>
          </a:ln>
        </p:spPr>
        <p:txBody>
          <a:bodyPr spcFirstLastPara="1" wrap="square" lIns="68569" tIns="68569" rIns="68569" bIns="68569" anchor="ctr" anchorCtr="0">
            <a:noAutofit/>
          </a:bodyPr>
          <a:lstStyle/>
          <a:p>
            <a:pPr defTabSz="685800">
              <a:buClrTx/>
            </a:pPr>
            <a:r>
              <a:rPr lang="en" sz="1200" kern="1200" dirty="0">
                <a:solidFill>
                  <a:prstClr val="black"/>
                </a:solidFill>
                <a:latin typeface="Trebuchet MS"/>
                <a:ea typeface="Trebuchet MS"/>
                <a:cs typeface="Trebuchet MS"/>
                <a:sym typeface="Trebuchet MS"/>
              </a:rPr>
              <a:t>Pay 5 to Alice; 5 to a </a:t>
            </a:r>
            <a:r>
              <a:rPr lang="en-US" sz="1200" kern="1200" dirty="0">
                <a:solidFill>
                  <a:prstClr val="black"/>
                </a:solidFill>
                <a:latin typeface="Trebuchet MS"/>
                <a:ea typeface="Trebuchet MS"/>
                <a:cs typeface="Trebuchet MS"/>
                <a:sym typeface="Trebuchet MS"/>
              </a:rPr>
              <a:t>HTLC </a:t>
            </a:r>
            <a:r>
              <a:rPr lang="en" sz="1200" kern="1200" dirty="0">
                <a:solidFill>
                  <a:prstClr val="black"/>
                </a:solidFill>
                <a:latin typeface="Trebuchet MS"/>
                <a:ea typeface="Trebuchet MS"/>
                <a:cs typeface="Trebuchet MS"/>
                <a:sym typeface="Trebuchet MS"/>
              </a:rPr>
              <a:t>(Bob, LOCK until time </a:t>
            </a:r>
            <a:r>
              <a:rPr lang="en" sz="1200" i="1" kern="1200" dirty="0">
                <a:solidFill>
                  <a:prstClr val="black"/>
                </a:solidFill>
                <a:latin typeface="Trebuchet MS"/>
                <a:ea typeface="Trebuchet MS"/>
                <a:cs typeface="Trebuchet MS"/>
                <a:sym typeface="Trebuchet MS"/>
              </a:rPr>
              <a:t>t</a:t>
            </a:r>
            <a:r>
              <a:rPr lang="en" sz="1200" kern="1200" dirty="0">
                <a:solidFill>
                  <a:prstClr val="black"/>
                </a:solidFill>
                <a:latin typeface="Trebuchet MS"/>
                <a:ea typeface="Trebuchet MS"/>
                <a:cs typeface="Trebuchet MS"/>
                <a:sym typeface="Trebuchet MS"/>
              </a:rPr>
              <a:t>; or Alice with a one-time secret key </a:t>
            </a:r>
            <a:r>
              <a:rPr lang="en-US" sz="1200" kern="1200" dirty="0">
                <a:solidFill>
                  <a:prstClr val="black"/>
                </a:solidFill>
                <a:latin typeface="Trebuchet MS"/>
                <a:ea typeface="Trebuchet MS"/>
                <a:cs typeface="Trebuchet MS"/>
                <a:sym typeface="Trebuchet MS"/>
              </a:rPr>
              <a:t>from Bob</a:t>
            </a:r>
            <a:r>
              <a:rPr lang="en" sz="1200" kern="1200" dirty="0">
                <a:solidFill>
                  <a:prstClr val="black"/>
                </a:solidFill>
                <a:latin typeface="Trebuchet MS"/>
                <a:ea typeface="Trebuchet MS"/>
                <a:cs typeface="Trebuchet MS"/>
                <a:sym typeface="Trebuchet MS"/>
              </a:rPr>
              <a:t>)</a:t>
            </a:r>
            <a:endParaRPr sz="1200" kern="1200" baseline="-25000" dirty="0">
              <a:solidFill>
                <a:prstClr val="black"/>
              </a:solidFill>
              <a:latin typeface="Trebuchet MS"/>
              <a:ea typeface="Trebuchet MS"/>
              <a:cs typeface="Trebuchet MS"/>
              <a:sym typeface="Trebuchet MS"/>
            </a:endParaRPr>
          </a:p>
          <a:p>
            <a:pPr algn="r" defTabSz="685800">
              <a:buClrTx/>
            </a:pPr>
            <a:r>
              <a:rPr lang="en" sz="750" kern="1200" dirty="0">
                <a:solidFill>
                  <a:prstClr val="black"/>
                </a:solidFill>
                <a:latin typeface="Trebuchet MS"/>
                <a:ea typeface="Trebuchet MS"/>
                <a:cs typeface="Trebuchet MS"/>
                <a:sym typeface="Trebuchet MS"/>
              </a:rPr>
              <a:t>SIGNED(ALICE) ___________</a:t>
            </a:r>
            <a:endParaRPr sz="750" kern="1200" dirty="0">
              <a:solidFill>
                <a:prstClr val="black"/>
              </a:solidFill>
              <a:latin typeface="Trebuchet MS"/>
              <a:ea typeface="Trebuchet MS"/>
              <a:cs typeface="Trebuchet MS"/>
              <a:sym typeface="Trebuchet MS"/>
            </a:endParaRPr>
          </a:p>
        </p:txBody>
      </p:sp>
      <p:sp>
        <p:nvSpPr>
          <p:cNvPr id="8" name="Shape 537">
            <a:extLst>
              <a:ext uri="{FF2B5EF4-FFF2-40B4-BE49-F238E27FC236}">
                <a16:creationId xmlns:a16="http://schemas.microsoft.com/office/drawing/2014/main" id="{8097E328-95F5-401F-AF89-39D3C1B13CC2}"/>
              </a:ext>
            </a:extLst>
          </p:cNvPr>
          <p:cNvSpPr/>
          <p:nvPr/>
        </p:nvSpPr>
        <p:spPr>
          <a:xfrm>
            <a:off x="2452425" y="4069651"/>
            <a:ext cx="4024800" cy="976275"/>
          </a:xfrm>
          <a:prstGeom prst="roundRect">
            <a:avLst>
              <a:gd name="adj" fmla="val 16667"/>
            </a:avLst>
          </a:prstGeom>
          <a:solidFill>
            <a:srgbClr val="D5A6BD"/>
          </a:solidFill>
          <a:ln w="19050" cap="flat" cmpd="sng">
            <a:solidFill>
              <a:srgbClr val="666666"/>
            </a:solidFill>
            <a:prstDash val="solid"/>
            <a:round/>
            <a:headEnd type="none" w="sm" len="sm"/>
            <a:tailEnd type="none" w="sm" len="sm"/>
          </a:ln>
        </p:spPr>
        <p:txBody>
          <a:bodyPr spcFirstLastPara="1" wrap="square" lIns="68569" tIns="68569" rIns="68569" bIns="68569" anchor="ctr" anchorCtr="0">
            <a:noAutofit/>
          </a:bodyPr>
          <a:lstStyle/>
          <a:p>
            <a:pPr algn="ctr" defTabSz="685800">
              <a:buClrTx/>
            </a:pPr>
            <a:r>
              <a:rPr lang="en" sz="1350" b="1" kern="1200" dirty="0">
                <a:solidFill>
                  <a:prstClr val="black"/>
                </a:solidFill>
                <a:latin typeface="Trebuchet MS"/>
                <a:ea typeface="Trebuchet MS"/>
                <a:cs typeface="Trebuchet MS"/>
                <a:sym typeface="Trebuchet MS"/>
              </a:rPr>
              <a:t>PROBLEM:</a:t>
            </a:r>
            <a:r>
              <a:rPr lang="en" sz="1350" kern="1200" dirty="0">
                <a:solidFill>
                  <a:prstClr val="black"/>
                </a:solidFill>
                <a:latin typeface="Trebuchet MS"/>
                <a:ea typeface="Trebuchet MS"/>
                <a:cs typeface="Trebuchet MS"/>
                <a:sym typeface="Trebuchet MS"/>
              </a:rPr>
              <a:t> Alice and Bob are two roommates that constantly pay each other. </a:t>
            </a:r>
            <a:r>
              <a:rPr lang="en-US" sz="1350" kern="1200" dirty="0">
                <a:solidFill>
                  <a:prstClr val="black"/>
                </a:solidFill>
                <a:latin typeface="Trebuchet MS"/>
                <a:ea typeface="Trebuchet MS"/>
                <a:cs typeface="Trebuchet MS"/>
                <a:sym typeface="Trebuchet MS"/>
              </a:rPr>
              <a:t>T</a:t>
            </a:r>
            <a:r>
              <a:rPr lang="en" sz="1350" kern="1200" dirty="0">
                <a:solidFill>
                  <a:prstClr val="black"/>
                </a:solidFill>
                <a:latin typeface="Trebuchet MS"/>
                <a:ea typeface="Trebuchet MS"/>
                <a:cs typeface="Trebuchet MS"/>
                <a:sym typeface="Trebuchet MS"/>
              </a:rPr>
              <a:t>hey don’t want to incur a transaction fee for every payment.</a:t>
            </a:r>
            <a:endParaRPr sz="1350" kern="1200" dirty="0">
              <a:solidFill>
                <a:prstClr val="black"/>
              </a:solidFill>
              <a:latin typeface="Trebuchet MS"/>
              <a:ea typeface="Trebuchet MS"/>
              <a:cs typeface="Trebuchet MS"/>
              <a:sym typeface="Trebuchet MS"/>
            </a:endParaRPr>
          </a:p>
        </p:txBody>
      </p:sp>
      <p:sp>
        <p:nvSpPr>
          <p:cNvPr id="2" name="Title 1">
            <a:extLst>
              <a:ext uri="{FF2B5EF4-FFF2-40B4-BE49-F238E27FC236}">
                <a16:creationId xmlns:a16="http://schemas.microsoft.com/office/drawing/2014/main" id="{F4E11377-234E-4D19-8504-8334DB1B662A}"/>
              </a:ext>
            </a:extLst>
          </p:cNvPr>
          <p:cNvSpPr>
            <a:spLocks noGrp="1"/>
          </p:cNvSpPr>
          <p:nvPr>
            <p:ph type="title"/>
          </p:nvPr>
        </p:nvSpPr>
        <p:spPr/>
        <p:txBody>
          <a:bodyPr/>
          <a:lstStyle/>
          <a:p>
            <a:r>
              <a:rPr lang="en-US" b="1" dirty="0"/>
              <a:t>A bidirectional channel </a:t>
            </a:r>
            <a:r>
              <a:rPr lang="en-US" sz="2100" b="1" dirty="0"/>
              <a:t>(Poon and Dryja 2016)</a:t>
            </a:r>
          </a:p>
        </p:txBody>
      </p:sp>
      <p:sp>
        <p:nvSpPr>
          <p:cNvPr id="19" name="Shape 548">
            <a:extLst>
              <a:ext uri="{FF2B5EF4-FFF2-40B4-BE49-F238E27FC236}">
                <a16:creationId xmlns:a16="http://schemas.microsoft.com/office/drawing/2014/main" id="{65D618A7-E2BF-4677-9302-181D52495877}"/>
              </a:ext>
            </a:extLst>
          </p:cNvPr>
          <p:cNvSpPr/>
          <p:nvPr/>
        </p:nvSpPr>
        <p:spPr>
          <a:xfrm>
            <a:off x="2506754" y="4542309"/>
            <a:ext cx="3752325" cy="492075"/>
          </a:xfrm>
          <a:prstGeom prst="rect">
            <a:avLst/>
          </a:prstGeom>
          <a:solidFill>
            <a:srgbClr val="00FF00"/>
          </a:solidFill>
          <a:ln w="19050" cap="flat" cmpd="sng">
            <a:solidFill>
              <a:srgbClr val="666666"/>
            </a:solidFill>
            <a:prstDash val="solid"/>
            <a:round/>
            <a:headEnd type="none" w="sm" len="sm"/>
            <a:tailEnd type="none" w="sm" len="sm"/>
          </a:ln>
        </p:spPr>
        <p:txBody>
          <a:bodyPr spcFirstLastPara="1" wrap="square" lIns="68569" tIns="68569" rIns="68569" bIns="68569" anchor="ctr" anchorCtr="0">
            <a:noAutofit/>
          </a:bodyPr>
          <a:lstStyle/>
          <a:p>
            <a:pPr defTabSz="685800">
              <a:buClrTx/>
            </a:pPr>
            <a:r>
              <a:rPr lang="en" sz="1350" kern="1200" dirty="0">
                <a:solidFill>
                  <a:prstClr val="black"/>
                </a:solidFill>
                <a:latin typeface="Trebuchet MS"/>
                <a:ea typeface="Trebuchet MS"/>
                <a:cs typeface="Trebuchet MS"/>
                <a:sym typeface="Trebuchet MS"/>
              </a:rPr>
              <a:t>Pay 5 to Alice/Bob (MULTISIG)</a:t>
            </a:r>
            <a:endParaRPr sz="1350" kern="1200" baseline="-25000" dirty="0">
              <a:solidFill>
                <a:prstClr val="black"/>
              </a:solidFill>
              <a:latin typeface="Trebuchet MS"/>
              <a:ea typeface="Trebuchet MS"/>
              <a:cs typeface="Trebuchet MS"/>
              <a:sym typeface="Trebuchet MS"/>
            </a:endParaRPr>
          </a:p>
          <a:p>
            <a:pPr algn="r" defTabSz="685800">
              <a:buClrTx/>
            </a:pPr>
            <a:r>
              <a:rPr lang="en" sz="750" kern="1200" dirty="0">
                <a:solidFill>
                  <a:prstClr val="black"/>
                </a:solidFill>
                <a:latin typeface="Trebuchet MS"/>
                <a:ea typeface="Trebuchet MS"/>
                <a:cs typeface="Trebuchet MS"/>
                <a:sym typeface="Trebuchet MS"/>
              </a:rPr>
              <a:t>SIGNED(ALICE)</a:t>
            </a:r>
            <a:endParaRPr sz="750" kern="1200" dirty="0">
              <a:solidFill>
                <a:prstClr val="black"/>
              </a:solidFill>
              <a:latin typeface="Trebuchet MS"/>
              <a:ea typeface="Trebuchet MS"/>
              <a:cs typeface="Trebuchet MS"/>
              <a:sym typeface="Trebuchet MS"/>
            </a:endParaRPr>
          </a:p>
        </p:txBody>
      </p:sp>
      <p:sp>
        <p:nvSpPr>
          <p:cNvPr id="29" name="Shape 548">
            <a:extLst>
              <a:ext uri="{FF2B5EF4-FFF2-40B4-BE49-F238E27FC236}">
                <a16:creationId xmlns:a16="http://schemas.microsoft.com/office/drawing/2014/main" id="{C45C6B9D-7C0F-45D7-9678-25FD9893D9E9}"/>
              </a:ext>
            </a:extLst>
          </p:cNvPr>
          <p:cNvSpPr/>
          <p:nvPr/>
        </p:nvSpPr>
        <p:spPr>
          <a:xfrm>
            <a:off x="2508722" y="4047664"/>
            <a:ext cx="3752325" cy="492075"/>
          </a:xfrm>
          <a:prstGeom prst="rect">
            <a:avLst/>
          </a:prstGeom>
          <a:solidFill>
            <a:srgbClr val="00FF00"/>
          </a:solidFill>
          <a:ln w="19050" cap="flat" cmpd="sng">
            <a:solidFill>
              <a:srgbClr val="666666"/>
            </a:solidFill>
            <a:prstDash val="solid"/>
            <a:round/>
            <a:headEnd type="none" w="sm" len="sm"/>
            <a:tailEnd type="none" w="sm" len="sm"/>
          </a:ln>
        </p:spPr>
        <p:txBody>
          <a:bodyPr spcFirstLastPara="1" wrap="square" lIns="68569" tIns="68569" rIns="68569" bIns="68569" anchor="ctr" anchorCtr="0">
            <a:noAutofit/>
          </a:bodyPr>
          <a:lstStyle/>
          <a:p>
            <a:pPr defTabSz="685800">
              <a:buClrTx/>
            </a:pPr>
            <a:r>
              <a:rPr lang="en" sz="1350" kern="1200" dirty="0">
                <a:solidFill>
                  <a:prstClr val="black"/>
                </a:solidFill>
                <a:latin typeface="Trebuchet MS"/>
                <a:ea typeface="Trebuchet MS"/>
                <a:cs typeface="Trebuchet MS"/>
                <a:sym typeface="Trebuchet MS"/>
              </a:rPr>
              <a:t>Pay 5 to Alice/Bob (MULTISIG)</a:t>
            </a:r>
            <a:endParaRPr sz="1350" kern="1200" baseline="-25000" dirty="0">
              <a:solidFill>
                <a:prstClr val="black"/>
              </a:solidFill>
              <a:latin typeface="Trebuchet MS"/>
              <a:ea typeface="Trebuchet MS"/>
              <a:cs typeface="Trebuchet MS"/>
              <a:sym typeface="Trebuchet MS"/>
            </a:endParaRPr>
          </a:p>
          <a:p>
            <a:pPr algn="r" defTabSz="685800">
              <a:buClrTx/>
            </a:pPr>
            <a:r>
              <a:rPr lang="en" sz="750" kern="1200" dirty="0">
                <a:solidFill>
                  <a:prstClr val="black"/>
                </a:solidFill>
                <a:latin typeface="Trebuchet MS"/>
                <a:ea typeface="Trebuchet MS"/>
                <a:cs typeface="Trebuchet MS"/>
                <a:sym typeface="Trebuchet MS"/>
              </a:rPr>
              <a:t>SIGNED(Bob)</a:t>
            </a:r>
            <a:endParaRPr sz="750" kern="1200" dirty="0">
              <a:solidFill>
                <a:prstClr val="black"/>
              </a:solidFill>
              <a:latin typeface="Trebuchet MS"/>
              <a:ea typeface="Trebuchet MS"/>
              <a:cs typeface="Trebuchet MS"/>
              <a:sym typeface="Trebuchet MS"/>
            </a:endParaRPr>
          </a:p>
        </p:txBody>
      </p:sp>
      <p:sp>
        <p:nvSpPr>
          <p:cNvPr id="36" name="TextBox 35">
            <a:extLst>
              <a:ext uri="{FF2B5EF4-FFF2-40B4-BE49-F238E27FC236}">
                <a16:creationId xmlns:a16="http://schemas.microsoft.com/office/drawing/2014/main" id="{4825D5C9-C7E7-4C68-BF68-126B6FCF1737}"/>
              </a:ext>
            </a:extLst>
          </p:cNvPr>
          <p:cNvSpPr txBox="1"/>
          <p:nvPr/>
        </p:nvSpPr>
        <p:spPr>
          <a:xfrm>
            <a:off x="6477225" y="2725755"/>
            <a:ext cx="2425996" cy="438582"/>
          </a:xfrm>
          <a:prstGeom prst="rect">
            <a:avLst/>
          </a:prstGeom>
          <a:noFill/>
        </p:spPr>
        <p:txBody>
          <a:bodyPr wrap="square" rtlCol="0">
            <a:spAutoFit/>
          </a:bodyPr>
          <a:lstStyle/>
          <a:p>
            <a:pPr defTabSz="685800">
              <a:buClrTx/>
            </a:pPr>
            <a:r>
              <a:rPr lang="en-US" sz="900" kern="1200" dirty="0">
                <a:solidFill>
                  <a:prstClr val="black"/>
                </a:solidFill>
                <a:latin typeface="Trebuchet MS"/>
                <a:ea typeface="Trebuchet MS"/>
                <a:cs typeface="Trebuchet MS"/>
                <a:sym typeface="Trebuchet MS"/>
              </a:rPr>
              <a:t>HTLC: Hashed Time Lock Contract</a:t>
            </a:r>
          </a:p>
          <a:p>
            <a:pPr defTabSz="685800">
              <a:buClrTx/>
            </a:pPr>
            <a:endParaRPr lang="en-US" sz="1350" kern="1200" dirty="0">
              <a:solidFill>
                <a:prstClr val="black"/>
              </a:solidFill>
              <a:latin typeface="Calibri" panose="020F0502020204030204"/>
              <a:ea typeface="+mn-ea"/>
              <a:cs typeface="+mn-cs"/>
            </a:endParaRPr>
          </a:p>
        </p:txBody>
      </p:sp>
      <p:cxnSp>
        <p:nvCxnSpPr>
          <p:cNvPr id="37" name="Shape 552">
            <a:extLst>
              <a:ext uri="{FF2B5EF4-FFF2-40B4-BE49-F238E27FC236}">
                <a16:creationId xmlns:a16="http://schemas.microsoft.com/office/drawing/2014/main" id="{E25E60FE-8A56-42B4-9134-0270E4AB4347}"/>
              </a:ext>
            </a:extLst>
          </p:cNvPr>
          <p:cNvCxnSpPr>
            <a:cxnSpLocks/>
            <a:stCxn id="35" idx="2"/>
          </p:cNvCxnSpPr>
          <p:nvPr/>
        </p:nvCxnSpPr>
        <p:spPr>
          <a:xfrm flipH="1">
            <a:off x="4662221" y="2683946"/>
            <a:ext cx="1706601" cy="1440974"/>
          </a:xfrm>
          <a:prstGeom prst="straightConnector1">
            <a:avLst/>
          </a:prstGeom>
          <a:noFill/>
          <a:ln w="19050" cap="flat" cmpd="sng">
            <a:solidFill>
              <a:srgbClr val="FF0000"/>
            </a:solidFill>
            <a:prstDash val="solid"/>
            <a:round/>
            <a:headEnd type="none" w="med" len="med"/>
            <a:tailEnd type="triangle" w="med" len="med"/>
          </a:ln>
        </p:spPr>
      </p:cxnSp>
      <p:cxnSp>
        <p:nvCxnSpPr>
          <p:cNvPr id="39" name="Shape 552">
            <a:extLst>
              <a:ext uri="{FF2B5EF4-FFF2-40B4-BE49-F238E27FC236}">
                <a16:creationId xmlns:a16="http://schemas.microsoft.com/office/drawing/2014/main" id="{0DEA5E3B-7254-4918-815F-CB8E1C5C894F}"/>
              </a:ext>
            </a:extLst>
          </p:cNvPr>
          <p:cNvCxnSpPr>
            <a:cxnSpLocks/>
            <a:stCxn id="34" idx="2"/>
          </p:cNvCxnSpPr>
          <p:nvPr/>
        </p:nvCxnSpPr>
        <p:spPr>
          <a:xfrm>
            <a:off x="2609278" y="2686382"/>
            <a:ext cx="1545197" cy="1454093"/>
          </a:xfrm>
          <a:prstGeom prst="straightConnector1">
            <a:avLst/>
          </a:prstGeom>
          <a:noFill/>
          <a:ln w="19050" cap="flat" cmpd="sng">
            <a:solidFill>
              <a:srgbClr val="FF0000"/>
            </a:solidFill>
            <a:prstDash val="solid"/>
            <a:round/>
            <a:headEnd type="none" w="med" len="med"/>
            <a:tailEnd type="triangle" w="med" len="med"/>
          </a:ln>
        </p:spPr>
      </p:cxnSp>
      <p:sp>
        <p:nvSpPr>
          <p:cNvPr id="27" name="Shape 556">
            <a:extLst>
              <a:ext uri="{FF2B5EF4-FFF2-40B4-BE49-F238E27FC236}">
                <a16:creationId xmlns:a16="http://schemas.microsoft.com/office/drawing/2014/main" id="{047F59E0-B3D8-4ADD-B9FE-F64195A2EFFC}"/>
              </a:ext>
            </a:extLst>
          </p:cNvPr>
          <p:cNvSpPr/>
          <p:nvPr/>
        </p:nvSpPr>
        <p:spPr>
          <a:xfrm>
            <a:off x="742818" y="3487708"/>
            <a:ext cx="3752325" cy="492075"/>
          </a:xfrm>
          <a:prstGeom prst="rect">
            <a:avLst/>
          </a:prstGeom>
          <a:solidFill>
            <a:srgbClr val="B6D7A8"/>
          </a:solidFill>
          <a:ln w="19050" cap="flat" cmpd="sng">
            <a:solidFill>
              <a:srgbClr val="666666"/>
            </a:solidFill>
            <a:prstDash val="solid"/>
            <a:round/>
            <a:headEnd type="none" w="sm" len="sm"/>
            <a:tailEnd type="none" w="sm" len="sm"/>
          </a:ln>
        </p:spPr>
        <p:txBody>
          <a:bodyPr spcFirstLastPara="1" wrap="square" lIns="68569" tIns="68569" rIns="68569" bIns="68569" anchor="ctr" anchorCtr="0">
            <a:noAutofit/>
          </a:bodyPr>
          <a:lstStyle/>
          <a:p>
            <a:pPr defTabSz="685800">
              <a:buClrTx/>
            </a:pPr>
            <a:r>
              <a:rPr lang="en-US" sz="1200" kern="1200" dirty="0">
                <a:solidFill>
                  <a:prstClr val="black"/>
                </a:solidFill>
                <a:latin typeface="Trebuchet MS"/>
                <a:ea typeface="Trebuchet MS"/>
                <a:cs typeface="Trebuchet MS"/>
                <a:sym typeface="Trebuchet MS"/>
              </a:rPr>
              <a:t>Pay 6 to Bob; 4 to a HTLC (Alice, LOCK until time </a:t>
            </a:r>
            <a:r>
              <a:rPr lang="en-US" sz="1200" i="1" kern="1200" dirty="0">
                <a:solidFill>
                  <a:prstClr val="black"/>
                </a:solidFill>
                <a:latin typeface="Trebuchet MS"/>
                <a:ea typeface="Trebuchet MS"/>
                <a:cs typeface="Trebuchet MS"/>
                <a:sym typeface="Trebuchet MS"/>
              </a:rPr>
              <a:t>t</a:t>
            </a:r>
            <a:r>
              <a:rPr lang="en-US" sz="1200" kern="1200" dirty="0">
                <a:solidFill>
                  <a:prstClr val="black"/>
                </a:solidFill>
                <a:latin typeface="Trebuchet MS"/>
                <a:ea typeface="Trebuchet MS"/>
                <a:cs typeface="Trebuchet MS"/>
                <a:sym typeface="Trebuchet MS"/>
              </a:rPr>
              <a:t>; or Bob with a new one-time secret key from Alice)</a:t>
            </a:r>
            <a:endParaRPr lang="en-US" sz="1200" kern="1200" baseline="-25000" dirty="0">
              <a:solidFill>
                <a:prstClr val="black"/>
              </a:solidFill>
              <a:latin typeface="Trebuchet MS"/>
              <a:ea typeface="Trebuchet MS"/>
              <a:cs typeface="Trebuchet MS"/>
              <a:sym typeface="Trebuchet MS"/>
            </a:endParaRPr>
          </a:p>
          <a:p>
            <a:pPr algn="r" defTabSz="685800">
              <a:buClrTx/>
            </a:pPr>
            <a:r>
              <a:rPr lang="en" sz="750" kern="1200" dirty="0">
                <a:solidFill>
                  <a:prstClr val="black"/>
                </a:solidFill>
                <a:latin typeface="Trebuchet MS"/>
                <a:ea typeface="Trebuchet MS"/>
                <a:cs typeface="Trebuchet MS"/>
                <a:sym typeface="Trebuchet MS"/>
              </a:rPr>
              <a:t>___________ SIGNED(BOB)</a:t>
            </a:r>
            <a:endParaRPr sz="750" kern="1200" dirty="0">
              <a:solidFill>
                <a:prstClr val="black"/>
              </a:solidFill>
              <a:latin typeface="Trebuchet MS"/>
              <a:ea typeface="Trebuchet MS"/>
              <a:cs typeface="Trebuchet MS"/>
              <a:sym typeface="Trebuchet MS"/>
            </a:endParaRPr>
          </a:p>
        </p:txBody>
      </p:sp>
      <p:sp>
        <p:nvSpPr>
          <p:cNvPr id="28" name="Shape 556">
            <a:extLst>
              <a:ext uri="{FF2B5EF4-FFF2-40B4-BE49-F238E27FC236}">
                <a16:creationId xmlns:a16="http://schemas.microsoft.com/office/drawing/2014/main" id="{7697B4EE-89D3-4860-B792-CAE69B4C2B02}"/>
              </a:ext>
            </a:extLst>
          </p:cNvPr>
          <p:cNvSpPr/>
          <p:nvPr/>
        </p:nvSpPr>
        <p:spPr>
          <a:xfrm>
            <a:off x="4492660" y="3493479"/>
            <a:ext cx="3752325" cy="492075"/>
          </a:xfrm>
          <a:prstGeom prst="rect">
            <a:avLst/>
          </a:prstGeom>
          <a:solidFill>
            <a:srgbClr val="B6D7A8"/>
          </a:solidFill>
          <a:ln w="19050" cap="flat" cmpd="sng">
            <a:solidFill>
              <a:srgbClr val="666666"/>
            </a:solidFill>
            <a:prstDash val="solid"/>
            <a:round/>
            <a:headEnd type="none" w="sm" len="sm"/>
            <a:tailEnd type="none" w="sm" len="sm"/>
          </a:ln>
        </p:spPr>
        <p:txBody>
          <a:bodyPr spcFirstLastPara="1" wrap="square" lIns="68569" tIns="68569" rIns="68569" bIns="68569" anchor="ctr" anchorCtr="0">
            <a:noAutofit/>
          </a:bodyPr>
          <a:lstStyle/>
          <a:p>
            <a:pPr defTabSz="685800">
              <a:buClrTx/>
            </a:pPr>
            <a:r>
              <a:rPr lang="en" sz="1200" kern="1200" dirty="0">
                <a:solidFill>
                  <a:prstClr val="black"/>
                </a:solidFill>
                <a:latin typeface="Trebuchet MS"/>
                <a:ea typeface="Trebuchet MS"/>
                <a:cs typeface="Trebuchet MS"/>
                <a:sym typeface="Trebuchet MS"/>
              </a:rPr>
              <a:t>Pay 4 to Alice; 6 to a </a:t>
            </a:r>
            <a:r>
              <a:rPr lang="en-US" sz="1200" kern="1200" dirty="0">
                <a:solidFill>
                  <a:prstClr val="black"/>
                </a:solidFill>
                <a:latin typeface="Trebuchet MS"/>
                <a:ea typeface="Trebuchet MS"/>
                <a:cs typeface="Trebuchet MS"/>
                <a:sym typeface="Trebuchet MS"/>
              </a:rPr>
              <a:t>HTLC </a:t>
            </a:r>
            <a:r>
              <a:rPr lang="en" sz="1200" kern="1200" dirty="0">
                <a:solidFill>
                  <a:prstClr val="black"/>
                </a:solidFill>
                <a:latin typeface="Trebuchet MS"/>
                <a:ea typeface="Trebuchet MS"/>
                <a:cs typeface="Trebuchet MS"/>
                <a:sym typeface="Trebuchet MS"/>
              </a:rPr>
              <a:t>(Bob, LOCK until time </a:t>
            </a:r>
            <a:r>
              <a:rPr lang="en" sz="1200" i="1" kern="1200" dirty="0">
                <a:solidFill>
                  <a:prstClr val="black"/>
                </a:solidFill>
                <a:latin typeface="Trebuchet MS"/>
                <a:ea typeface="Trebuchet MS"/>
                <a:cs typeface="Trebuchet MS"/>
                <a:sym typeface="Trebuchet MS"/>
              </a:rPr>
              <a:t>t</a:t>
            </a:r>
            <a:r>
              <a:rPr lang="en" sz="1200" kern="1200" dirty="0">
                <a:solidFill>
                  <a:prstClr val="black"/>
                </a:solidFill>
                <a:latin typeface="Trebuchet MS"/>
                <a:ea typeface="Trebuchet MS"/>
                <a:cs typeface="Trebuchet MS"/>
                <a:sym typeface="Trebuchet MS"/>
              </a:rPr>
              <a:t>; or Alice</a:t>
            </a:r>
            <a:r>
              <a:rPr lang="en-US" sz="1200" kern="1200" dirty="0">
                <a:solidFill>
                  <a:prstClr val="black"/>
                </a:solidFill>
                <a:latin typeface="Trebuchet MS"/>
                <a:ea typeface="Trebuchet MS"/>
                <a:cs typeface="Trebuchet MS"/>
                <a:sym typeface="Trebuchet MS"/>
              </a:rPr>
              <a:t> with a new</a:t>
            </a:r>
            <a:r>
              <a:rPr lang="en" sz="1200" kern="1200" dirty="0">
                <a:solidFill>
                  <a:prstClr val="black"/>
                </a:solidFill>
                <a:latin typeface="Trebuchet MS"/>
                <a:ea typeface="Trebuchet MS"/>
                <a:cs typeface="Trebuchet MS"/>
                <a:sym typeface="Trebuchet MS"/>
              </a:rPr>
              <a:t> one-time secret key </a:t>
            </a:r>
            <a:r>
              <a:rPr lang="en-US" sz="1200" kern="1200" dirty="0">
                <a:solidFill>
                  <a:prstClr val="black"/>
                </a:solidFill>
                <a:latin typeface="Trebuchet MS"/>
                <a:ea typeface="Trebuchet MS"/>
                <a:cs typeface="Trebuchet MS"/>
                <a:sym typeface="Trebuchet MS"/>
              </a:rPr>
              <a:t>from Bob</a:t>
            </a:r>
            <a:r>
              <a:rPr lang="en" sz="1200" kern="1200" dirty="0">
                <a:solidFill>
                  <a:prstClr val="black"/>
                </a:solidFill>
                <a:latin typeface="Trebuchet MS"/>
                <a:ea typeface="Trebuchet MS"/>
                <a:cs typeface="Trebuchet MS"/>
                <a:sym typeface="Trebuchet MS"/>
              </a:rPr>
              <a:t>)</a:t>
            </a:r>
            <a:endParaRPr sz="1200" kern="1200" baseline="-25000" dirty="0">
              <a:solidFill>
                <a:prstClr val="black"/>
              </a:solidFill>
              <a:latin typeface="Trebuchet MS"/>
              <a:ea typeface="Trebuchet MS"/>
              <a:cs typeface="Trebuchet MS"/>
              <a:sym typeface="Trebuchet MS"/>
            </a:endParaRPr>
          </a:p>
          <a:p>
            <a:pPr algn="r" defTabSz="685800">
              <a:buClrTx/>
            </a:pPr>
            <a:r>
              <a:rPr lang="en" sz="750" kern="1200" dirty="0">
                <a:solidFill>
                  <a:prstClr val="black"/>
                </a:solidFill>
                <a:latin typeface="Trebuchet MS"/>
                <a:ea typeface="Trebuchet MS"/>
                <a:cs typeface="Trebuchet MS"/>
                <a:sym typeface="Trebuchet MS"/>
              </a:rPr>
              <a:t>SIGNED(ALICE) ___________</a:t>
            </a:r>
            <a:endParaRPr sz="750" kern="1200" dirty="0">
              <a:solidFill>
                <a:prstClr val="black"/>
              </a:solidFill>
              <a:latin typeface="Trebuchet MS"/>
              <a:ea typeface="Trebuchet MS"/>
              <a:cs typeface="Trebuchet MS"/>
              <a:sym typeface="Trebuchet MS"/>
            </a:endParaRPr>
          </a:p>
        </p:txBody>
      </p:sp>
      <p:pic>
        <p:nvPicPr>
          <p:cNvPr id="4" name="Picture 3">
            <a:extLst>
              <a:ext uri="{FF2B5EF4-FFF2-40B4-BE49-F238E27FC236}">
                <a16:creationId xmlns:a16="http://schemas.microsoft.com/office/drawing/2014/main" id="{6B4026C5-20D7-43AB-B3D9-566F19126A7A}"/>
              </a:ext>
            </a:extLst>
          </p:cNvPr>
          <p:cNvPicPr>
            <a:picLocks noChangeAspect="1"/>
          </p:cNvPicPr>
          <p:nvPr/>
        </p:nvPicPr>
        <p:blipFill>
          <a:blip r:embed="rId4"/>
          <a:stretch>
            <a:fillRect/>
          </a:stretch>
        </p:blipFill>
        <p:spPr>
          <a:xfrm>
            <a:off x="4092525" y="2418406"/>
            <a:ext cx="310220" cy="147059"/>
          </a:xfrm>
          <a:prstGeom prst="rect">
            <a:avLst/>
          </a:prstGeom>
        </p:spPr>
      </p:pic>
      <p:pic>
        <p:nvPicPr>
          <p:cNvPr id="38" name="Picture 37">
            <a:extLst>
              <a:ext uri="{FF2B5EF4-FFF2-40B4-BE49-F238E27FC236}">
                <a16:creationId xmlns:a16="http://schemas.microsoft.com/office/drawing/2014/main" id="{A9FC0D63-1948-407B-9090-638E5E38DC83}"/>
              </a:ext>
            </a:extLst>
          </p:cNvPr>
          <p:cNvPicPr>
            <a:picLocks noChangeAspect="1"/>
          </p:cNvPicPr>
          <p:nvPr/>
        </p:nvPicPr>
        <p:blipFill>
          <a:blip r:embed="rId5"/>
          <a:stretch>
            <a:fillRect/>
          </a:stretch>
        </p:blipFill>
        <p:spPr>
          <a:xfrm>
            <a:off x="7844850" y="2417287"/>
            <a:ext cx="310220" cy="148178"/>
          </a:xfrm>
          <a:prstGeom prst="rect">
            <a:avLst/>
          </a:prstGeom>
        </p:spPr>
      </p:pic>
      <p:sp>
        <p:nvSpPr>
          <p:cNvPr id="40" name="Shape 556">
            <a:extLst>
              <a:ext uri="{FF2B5EF4-FFF2-40B4-BE49-F238E27FC236}">
                <a16:creationId xmlns:a16="http://schemas.microsoft.com/office/drawing/2014/main" id="{53C9C062-D702-4006-9769-65C178377A3C}"/>
              </a:ext>
            </a:extLst>
          </p:cNvPr>
          <p:cNvSpPr/>
          <p:nvPr/>
        </p:nvSpPr>
        <p:spPr>
          <a:xfrm>
            <a:off x="743928" y="2962817"/>
            <a:ext cx="3752325" cy="492075"/>
          </a:xfrm>
          <a:prstGeom prst="rect">
            <a:avLst/>
          </a:prstGeom>
          <a:solidFill>
            <a:srgbClr val="B6D7A8"/>
          </a:solidFill>
          <a:ln w="19050" cap="flat" cmpd="sng">
            <a:solidFill>
              <a:srgbClr val="666666"/>
            </a:solidFill>
            <a:prstDash val="solid"/>
            <a:round/>
            <a:headEnd type="none" w="sm" len="sm"/>
            <a:tailEnd type="none" w="sm" len="sm"/>
          </a:ln>
        </p:spPr>
        <p:txBody>
          <a:bodyPr spcFirstLastPara="1" wrap="square" lIns="68569" tIns="68569" rIns="68569" bIns="68569" anchor="ctr" anchorCtr="0">
            <a:noAutofit/>
          </a:bodyPr>
          <a:lstStyle/>
          <a:p>
            <a:pPr defTabSz="685800">
              <a:buClrTx/>
            </a:pPr>
            <a:r>
              <a:rPr lang="en-US" sz="1200" kern="1200" dirty="0">
                <a:solidFill>
                  <a:prstClr val="black"/>
                </a:solidFill>
                <a:latin typeface="Trebuchet MS"/>
                <a:ea typeface="Trebuchet MS"/>
                <a:cs typeface="Trebuchet MS"/>
                <a:sym typeface="Trebuchet MS"/>
              </a:rPr>
              <a:t>Pay 4 to Bob; 6 to a HTLC (Alice, LOCK until time </a:t>
            </a:r>
            <a:r>
              <a:rPr lang="en-US" sz="1200" i="1" kern="1200" dirty="0">
                <a:solidFill>
                  <a:prstClr val="black"/>
                </a:solidFill>
                <a:latin typeface="Trebuchet MS"/>
                <a:ea typeface="Trebuchet MS"/>
                <a:cs typeface="Trebuchet MS"/>
                <a:sym typeface="Trebuchet MS"/>
              </a:rPr>
              <a:t>t</a:t>
            </a:r>
            <a:r>
              <a:rPr lang="en-US" sz="1200" kern="1200" dirty="0">
                <a:solidFill>
                  <a:prstClr val="black"/>
                </a:solidFill>
                <a:latin typeface="Trebuchet MS"/>
                <a:ea typeface="Trebuchet MS"/>
                <a:cs typeface="Trebuchet MS"/>
                <a:sym typeface="Trebuchet MS"/>
              </a:rPr>
              <a:t>; or Bob with a newer one-time secret key from Alice)</a:t>
            </a:r>
            <a:endParaRPr lang="en-US" sz="1200" kern="1200" baseline="-25000" dirty="0">
              <a:solidFill>
                <a:prstClr val="black"/>
              </a:solidFill>
              <a:latin typeface="Trebuchet MS"/>
              <a:ea typeface="Trebuchet MS"/>
              <a:cs typeface="Trebuchet MS"/>
              <a:sym typeface="Trebuchet MS"/>
            </a:endParaRPr>
          </a:p>
          <a:p>
            <a:pPr algn="r" defTabSz="685800">
              <a:buClrTx/>
            </a:pPr>
            <a:r>
              <a:rPr lang="en" sz="750" kern="1200" dirty="0">
                <a:solidFill>
                  <a:prstClr val="black"/>
                </a:solidFill>
                <a:latin typeface="Trebuchet MS"/>
                <a:ea typeface="Trebuchet MS"/>
                <a:cs typeface="Trebuchet MS"/>
                <a:sym typeface="Trebuchet MS"/>
              </a:rPr>
              <a:t>___________ SIGNED(BOB)</a:t>
            </a:r>
            <a:endParaRPr sz="750" kern="1200" dirty="0">
              <a:solidFill>
                <a:prstClr val="black"/>
              </a:solidFill>
              <a:latin typeface="Trebuchet MS"/>
              <a:ea typeface="Trebuchet MS"/>
              <a:cs typeface="Trebuchet MS"/>
              <a:sym typeface="Trebuchet MS"/>
            </a:endParaRPr>
          </a:p>
        </p:txBody>
      </p:sp>
      <p:sp>
        <p:nvSpPr>
          <p:cNvPr id="41" name="Shape 556">
            <a:extLst>
              <a:ext uri="{FF2B5EF4-FFF2-40B4-BE49-F238E27FC236}">
                <a16:creationId xmlns:a16="http://schemas.microsoft.com/office/drawing/2014/main" id="{C8735761-D4C5-4EE3-A970-BC5D82589768}"/>
              </a:ext>
            </a:extLst>
          </p:cNvPr>
          <p:cNvSpPr/>
          <p:nvPr/>
        </p:nvSpPr>
        <p:spPr>
          <a:xfrm>
            <a:off x="4493770" y="2968588"/>
            <a:ext cx="3752325" cy="492075"/>
          </a:xfrm>
          <a:prstGeom prst="rect">
            <a:avLst/>
          </a:prstGeom>
          <a:solidFill>
            <a:srgbClr val="B6D7A8"/>
          </a:solidFill>
          <a:ln w="19050" cap="flat" cmpd="sng">
            <a:solidFill>
              <a:srgbClr val="666666"/>
            </a:solidFill>
            <a:prstDash val="solid"/>
            <a:round/>
            <a:headEnd type="none" w="sm" len="sm"/>
            <a:tailEnd type="none" w="sm" len="sm"/>
          </a:ln>
        </p:spPr>
        <p:txBody>
          <a:bodyPr spcFirstLastPara="1" wrap="square" lIns="68569" tIns="68569" rIns="68569" bIns="68569" anchor="ctr" anchorCtr="0">
            <a:noAutofit/>
          </a:bodyPr>
          <a:lstStyle/>
          <a:p>
            <a:pPr defTabSz="685800">
              <a:buClrTx/>
            </a:pPr>
            <a:r>
              <a:rPr lang="en" sz="1200" kern="1200" dirty="0">
                <a:solidFill>
                  <a:prstClr val="black"/>
                </a:solidFill>
                <a:latin typeface="Trebuchet MS"/>
                <a:ea typeface="Trebuchet MS"/>
                <a:cs typeface="Trebuchet MS"/>
                <a:sym typeface="Trebuchet MS"/>
              </a:rPr>
              <a:t>Pay 6 to Alice; 4 to a </a:t>
            </a:r>
            <a:r>
              <a:rPr lang="en-US" sz="1200" kern="1200" dirty="0">
                <a:solidFill>
                  <a:prstClr val="black"/>
                </a:solidFill>
                <a:latin typeface="Trebuchet MS"/>
                <a:ea typeface="Trebuchet MS"/>
                <a:cs typeface="Trebuchet MS"/>
                <a:sym typeface="Trebuchet MS"/>
              </a:rPr>
              <a:t>HTLC </a:t>
            </a:r>
            <a:r>
              <a:rPr lang="en" sz="1200" kern="1200" dirty="0">
                <a:solidFill>
                  <a:prstClr val="black"/>
                </a:solidFill>
                <a:latin typeface="Trebuchet MS"/>
                <a:ea typeface="Trebuchet MS"/>
                <a:cs typeface="Trebuchet MS"/>
                <a:sym typeface="Trebuchet MS"/>
              </a:rPr>
              <a:t>(Bob, LOCK until time </a:t>
            </a:r>
            <a:r>
              <a:rPr lang="en" sz="1200" i="1" kern="1200" dirty="0">
                <a:solidFill>
                  <a:prstClr val="black"/>
                </a:solidFill>
                <a:latin typeface="Trebuchet MS"/>
                <a:ea typeface="Trebuchet MS"/>
                <a:cs typeface="Trebuchet MS"/>
                <a:sym typeface="Trebuchet MS"/>
              </a:rPr>
              <a:t>t</a:t>
            </a:r>
            <a:r>
              <a:rPr lang="en" sz="1200" kern="1200" dirty="0">
                <a:solidFill>
                  <a:prstClr val="black"/>
                </a:solidFill>
                <a:latin typeface="Trebuchet MS"/>
                <a:ea typeface="Trebuchet MS"/>
                <a:cs typeface="Trebuchet MS"/>
                <a:sym typeface="Trebuchet MS"/>
              </a:rPr>
              <a:t>; or Alice</a:t>
            </a:r>
            <a:r>
              <a:rPr lang="en-US" sz="1200" kern="1200" dirty="0">
                <a:solidFill>
                  <a:prstClr val="black"/>
                </a:solidFill>
                <a:latin typeface="Trebuchet MS"/>
                <a:ea typeface="Trebuchet MS"/>
                <a:cs typeface="Trebuchet MS"/>
                <a:sym typeface="Trebuchet MS"/>
              </a:rPr>
              <a:t> with a newer</a:t>
            </a:r>
            <a:r>
              <a:rPr lang="en" sz="1200" kern="1200" dirty="0">
                <a:solidFill>
                  <a:prstClr val="black"/>
                </a:solidFill>
                <a:latin typeface="Trebuchet MS"/>
                <a:ea typeface="Trebuchet MS"/>
                <a:cs typeface="Trebuchet MS"/>
                <a:sym typeface="Trebuchet MS"/>
              </a:rPr>
              <a:t> one-time secret key </a:t>
            </a:r>
            <a:r>
              <a:rPr lang="en-US" sz="1200" kern="1200" dirty="0">
                <a:solidFill>
                  <a:prstClr val="black"/>
                </a:solidFill>
                <a:latin typeface="Trebuchet MS"/>
                <a:ea typeface="Trebuchet MS"/>
                <a:cs typeface="Trebuchet MS"/>
                <a:sym typeface="Trebuchet MS"/>
              </a:rPr>
              <a:t>from Bob</a:t>
            </a:r>
            <a:r>
              <a:rPr lang="en" sz="1200" kern="1200" dirty="0">
                <a:solidFill>
                  <a:prstClr val="black"/>
                </a:solidFill>
                <a:latin typeface="Trebuchet MS"/>
                <a:ea typeface="Trebuchet MS"/>
                <a:cs typeface="Trebuchet MS"/>
                <a:sym typeface="Trebuchet MS"/>
              </a:rPr>
              <a:t>)</a:t>
            </a:r>
            <a:endParaRPr sz="1200" kern="1200" baseline="-25000" dirty="0">
              <a:solidFill>
                <a:prstClr val="black"/>
              </a:solidFill>
              <a:latin typeface="Trebuchet MS"/>
              <a:ea typeface="Trebuchet MS"/>
              <a:cs typeface="Trebuchet MS"/>
              <a:sym typeface="Trebuchet MS"/>
            </a:endParaRPr>
          </a:p>
          <a:p>
            <a:pPr algn="r" defTabSz="685800">
              <a:buClrTx/>
            </a:pPr>
            <a:r>
              <a:rPr lang="en" sz="750" kern="1200" dirty="0">
                <a:solidFill>
                  <a:prstClr val="black"/>
                </a:solidFill>
                <a:latin typeface="Trebuchet MS"/>
                <a:ea typeface="Trebuchet MS"/>
                <a:cs typeface="Trebuchet MS"/>
                <a:sym typeface="Trebuchet MS"/>
              </a:rPr>
              <a:t>SIGNED(ALICE) ___________</a:t>
            </a:r>
            <a:endParaRPr sz="750" kern="1200" dirty="0">
              <a:solidFill>
                <a:prstClr val="black"/>
              </a:solidFill>
              <a:latin typeface="Trebuchet MS"/>
              <a:ea typeface="Trebuchet MS"/>
              <a:cs typeface="Trebuchet MS"/>
              <a:sym typeface="Trebuchet MS"/>
            </a:endParaRPr>
          </a:p>
        </p:txBody>
      </p:sp>
      <p:pic>
        <p:nvPicPr>
          <p:cNvPr id="42" name="Picture 41">
            <a:extLst>
              <a:ext uri="{FF2B5EF4-FFF2-40B4-BE49-F238E27FC236}">
                <a16:creationId xmlns:a16="http://schemas.microsoft.com/office/drawing/2014/main" id="{97BE09EC-404D-468E-BB28-7D1EB5415F25}"/>
              </a:ext>
            </a:extLst>
          </p:cNvPr>
          <p:cNvPicPr>
            <a:picLocks noChangeAspect="1"/>
          </p:cNvPicPr>
          <p:nvPr/>
        </p:nvPicPr>
        <p:blipFill>
          <a:blip r:embed="rId4"/>
          <a:stretch>
            <a:fillRect/>
          </a:stretch>
        </p:blipFill>
        <p:spPr>
          <a:xfrm>
            <a:off x="4092525" y="3704348"/>
            <a:ext cx="310220" cy="147059"/>
          </a:xfrm>
          <a:prstGeom prst="rect">
            <a:avLst/>
          </a:prstGeom>
        </p:spPr>
      </p:pic>
      <p:pic>
        <p:nvPicPr>
          <p:cNvPr id="43" name="Picture 42">
            <a:extLst>
              <a:ext uri="{FF2B5EF4-FFF2-40B4-BE49-F238E27FC236}">
                <a16:creationId xmlns:a16="http://schemas.microsoft.com/office/drawing/2014/main" id="{AA0AB753-6094-40B9-83A9-24FB86EDFB8A}"/>
              </a:ext>
            </a:extLst>
          </p:cNvPr>
          <p:cNvPicPr>
            <a:picLocks noChangeAspect="1"/>
          </p:cNvPicPr>
          <p:nvPr/>
        </p:nvPicPr>
        <p:blipFill>
          <a:blip r:embed="rId5"/>
          <a:stretch>
            <a:fillRect/>
          </a:stretch>
        </p:blipFill>
        <p:spPr>
          <a:xfrm>
            <a:off x="7847309" y="3710340"/>
            <a:ext cx="310220" cy="148178"/>
          </a:xfrm>
          <a:prstGeom prst="rect">
            <a:avLst/>
          </a:prstGeom>
        </p:spPr>
      </p:pic>
      <p:sp>
        <p:nvSpPr>
          <p:cNvPr id="7" name="TextBox 6">
            <a:extLst>
              <a:ext uri="{FF2B5EF4-FFF2-40B4-BE49-F238E27FC236}">
                <a16:creationId xmlns:a16="http://schemas.microsoft.com/office/drawing/2014/main" id="{08788B2D-B6EB-4D48-B343-12C2DFEBD00B}"/>
              </a:ext>
            </a:extLst>
          </p:cNvPr>
          <p:cNvSpPr txBox="1"/>
          <p:nvPr/>
        </p:nvSpPr>
        <p:spPr>
          <a:xfrm>
            <a:off x="3868401" y="1869938"/>
            <a:ext cx="1234078" cy="300082"/>
          </a:xfrm>
          <a:prstGeom prst="rect">
            <a:avLst/>
          </a:prstGeom>
          <a:noFill/>
        </p:spPr>
        <p:txBody>
          <a:bodyPr wrap="square" rtlCol="0">
            <a:spAutoFit/>
          </a:bodyPr>
          <a:lstStyle/>
          <a:p>
            <a:pPr algn="ctr" defTabSz="685800">
              <a:buClrTx/>
            </a:pPr>
            <a:r>
              <a:rPr lang="en-US" sz="1350" kern="1200" dirty="0">
                <a:solidFill>
                  <a:prstClr val="black"/>
                </a:solidFill>
                <a:latin typeface="Calibri" panose="020F0502020204030204"/>
                <a:ea typeface="+mn-ea"/>
                <a:cs typeface="+mn-cs"/>
              </a:rPr>
              <a:t>…</a:t>
            </a:r>
          </a:p>
        </p:txBody>
      </p:sp>
      <p:sp>
        <p:nvSpPr>
          <p:cNvPr id="44" name="Shape 549">
            <a:extLst>
              <a:ext uri="{FF2B5EF4-FFF2-40B4-BE49-F238E27FC236}">
                <a16:creationId xmlns:a16="http://schemas.microsoft.com/office/drawing/2014/main" id="{389567A5-965F-4528-8DFA-AE581961B43A}"/>
              </a:ext>
            </a:extLst>
          </p:cNvPr>
          <p:cNvSpPr/>
          <p:nvPr/>
        </p:nvSpPr>
        <p:spPr>
          <a:xfrm>
            <a:off x="2506754" y="1306620"/>
            <a:ext cx="3752325" cy="492075"/>
          </a:xfrm>
          <a:prstGeom prst="rect">
            <a:avLst/>
          </a:prstGeom>
          <a:solidFill>
            <a:srgbClr val="00FF00"/>
          </a:solidFill>
          <a:ln w="19050" cap="flat" cmpd="sng">
            <a:solidFill>
              <a:srgbClr val="666666"/>
            </a:solidFill>
            <a:prstDash val="solid"/>
            <a:round/>
            <a:headEnd type="none" w="sm" len="sm"/>
            <a:tailEnd type="none" w="sm" len="sm"/>
          </a:ln>
        </p:spPr>
        <p:txBody>
          <a:bodyPr spcFirstLastPara="1" wrap="square" lIns="68569" tIns="68569" rIns="68569" bIns="68569" anchor="ctr" anchorCtr="0">
            <a:noAutofit/>
          </a:bodyPr>
          <a:lstStyle/>
          <a:p>
            <a:pPr defTabSz="685800">
              <a:buClrTx/>
            </a:pPr>
            <a:r>
              <a:rPr lang="en" sz="1350" kern="1200" dirty="0">
                <a:solidFill>
                  <a:prstClr val="black"/>
                </a:solidFill>
                <a:latin typeface="Trebuchet MS"/>
                <a:ea typeface="Trebuchet MS"/>
                <a:cs typeface="Trebuchet MS"/>
                <a:sym typeface="Trebuchet MS"/>
              </a:rPr>
              <a:t>Pay 2 to Bob, 8 to Alice</a:t>
            </a:r>
            <a:endParaRPr sz="1350" kern="1200" baseline="-25000" dirty="0">
              <a:solidFill>
                <a:prstClr val="black"/>
              </a:solidFill>
              <a:latin typeface="Trebuchet MS"/>
              <a:ea typeface="Trebuchet MS"/>
              <a:cs typeface="Trebuchet MS"/>
              <a:sym typeface="Trebuchet MS"/>
            </a:endParaRPr>
          </a:p>
          <a:p>
            <a:pPr algn="r" defTabSz="685800">
              <a:buClrTx/>
            </a:pPr>
            <a:r>
              <a:rPr lang="en" sz="750" kern="1200" dirty="0">
                <a:solidFill>
                  <a:prstClr val="black"/>
                </a:solidFill>
                <a:latin typeface="Trebuchet MS"/>
                <a:ea typeface="Trebuchet MS"/>
                <a:cs typeface="Trebuchet MS"/>
                <a:sym typeface="Trebuchet MS"/>
              </a:rPr>
              <a:t>SIGNED(ALICE) SIGNED(BOB)</a:t>
            </a:r>
            <a:endParaRPr sz="750" kern="1200" dirty="0">
              <a:solidFill>
                <a:prstClr val="black"/>
              </a:solidFill>
              <a:latin typeface="Trebuchet MS"/>
              <a:ea typeface="Trebuchet MS"/>
              <a:cs typeface="Trebuchet MS"/>
              <a:sym typeface="Trebuchet MS"/>
            </a:endParaRPr>
          </a:p>
        </p:txBody>
      </p:sp>
      <p:sp>
        <p:nvSpPr>
          <p:cNvPr id="46" name="Shape 544">
            <a:extLst>
              <a:ext uri="{FF2B5EF4-FFF2-40B4-BE49-F238E27FC236}">
                <a16:creationId xmlns:a16="http://schemas.microsoft.com/office/drawing/2014/main" id="{0722B681-6EC7-4582-944B-D9629F74D611}"/>
              </a:ext>
            </a:extLst>
          </p:cNvPr>
          <p:cNvSpPr/>
          <p:nvPr/>
        </p:nvSpPr>
        <p:spPr>
          <a:xfrm>
            <a:off x="686560" y="3470373"/>
            <a:ext cx="1086525" cy="492075"/>
          </a:xfrm>
          <a:prstGeom prst="wedgeEllipseCallout">
            <a:avLst>
              <a:gd name="adj1" fmla="val -33454"/>
              <a:gd name="adj2" fmla="val 94350"/>
            </a:avLst>
          </a:prstGeom>
          <a:solidFill>
            <a:srgbClr val="FFE599"/>
          </a:solidFill>
          <a:ln w="19050" cap="flat" cmpd="sng">
            <a:solidFill>
              <a:schemeClr val="dk2"/>
            </a:solidFill>
            <a:prstDash val="solid"/>
            <a:round/>
            <a:headEnd type="none" w="sm" len="sm"/>
            <a:tailEnd type="none" w="sm" len="sm"/>
          </a:ln>
        </p:spPr>
        <p:txBody>
          <a:bodyPr spcFirstLastPara="1" wrap="square" lIns="68569" tIns="68569" rIns="68569" bIns="68569" anchor="ctr" anchorCtr="0">
            <a:noAutofit/>
          </a:bodyPr>
          <a:lstStyle/>
          <a:p>
            <a:pPr defTabSz="685800">
              <a:buClrTx/>
            </a:pPr>
            <a:r>
              <a:rPr lang="en" sz="1050" kern="1200" dirty="0">
                <a:solidFill>
                  <a:prstClr val="black"/>
                </a:solidFill>
                <a:latin typeface="Calibri" panose="020F0502020204030204"/>
                <a:ea typeface="+mn-ea"/>
                <a:cs typeface="+mn-cs"/>
              </a:rPr>
              <a:t>I’m done!</a:t>
            </a:r>
            <a:endParaRPr sz="1050" kern="1200" dirty="0">
              <a:solidFill>
                <a:prstClr val="black"/>
              </a:solidFill>
              <a:latin typeface="Calibri" panose="020F0502020204030204"/>
              <a:ea typeface="+mn-ea"/>
              <a:cs typeface="+mn-cs"/>
            </a:endParaRPr>
          </a:p>
        </p:txBody>
      </p:sp>
      <p:sp>
        <p:nvSpPr>
          <p:cNvPr id="47" name="Shape 545">
            <a:extLst>
              <a:ext uri="{FF2B5EF4-FFF2-40B4-BE49-F238E27FC236}">
                <a16:creationId xmlns:a16="http://schemas.microsoft.com/office/drawing/2014/main" id="{25339C7C-27C7-4E65-8756-397A78B37429}"/>
              </a:ext>
            </a:extLst>
          </p:cNvPr>
          <p:cNvSpPr/>
          <p:nvPr/>
        </p:nvSpPr>
        <p:spPr>
          <a:xfrm>
            <a:off x="7259303" y="3468513"/>
            <a:ext cx="1165275" cy="492075"/>
          </a:xfrm>
          <a:prstGeom prst="wedgeEllipseCallout">
            <a:avLst>
              <a:gd name="adj1" fmla="val 32013"/>
              <a:gd name="adj2" fmla="val 92983"/>
            </a:avLst>
          </a:prstGeom>
          <a:solidFill>
            <a:srgbClr val="FFE599"/>
          </a:solidFill>
          <a:ln w="19050" cap="flat" cmpd="sng">
            <a:solidFill>
              <a:schemeClr val="dk2"/>
            </a:solidFill>
            <a:prstDash val="solid"/>
            <a:round/>
            <a:headEnd type="none" w="sm" len="sm"/>
            <a:tailEnd type="none" w="sm" len="sm"/>
          </a:ln>
        </p:spPr>
        <p:txBody>
          <a:bodyPr spcFirstLastPara="1" wrap="square" lIns="68569" tIns="68569" rIns="68569" bIns="68569" anchor="ctr" anchorCtr="0">
            <a:noAutofit/>
          </a:bodyPr>
          <a:lstStyle/>
          <a:p>
            <a:pPr defTabSz="685800">
              <a:buClrTx/>
            </a:pPr>
            <a:r>
              <a:rPr lang="en" sz="1050" kern="1200">
                <a:solidFill>
                  <a:prstClr val="black"/>
                </a:solidFill>
                <a:latin typeface="Calibri" panose="020F0502020204030204"/>
                <a:ea typeface="+mn-ea"/>
                <a:cs typeface="+mn-cs"/>
              </a:rPr>
              <a:t>I’ll publish!</a:t>
            </a:r>
            <a:endParaRPr sz="1050" kern="1200">
              <a:solidFill>
                <a:prstClr val="black"/>
              </a:solidFill>
              <a:latin typeface="Calibri" panose="020F0502020204030204"/>
              <a:ea typeface="+mn-ea"/>
              <a:cs typeface="+mn-cs"/>
            </a:endParaRPr>
          </a:p>
        </p:txBody>
      </p:sp>
      <p:pic>
        <p:nvPicPr>
          <p:cNvPr id="48" name="Picture 47">
            <a:extLst>
              <a:ext uri="{FF2B5EF4-FFF2-40B4-BE49-F238E27FC236}">
                <a16:creationId xmlns:a16="http://schemas.microsoft.com/office/drawing/2014/main" id="{F434FEB5-DDB5-4861-B574-D93A550B7C4F}"/>
              </a:ext>
            </a:extLst>
          </p:cNvPr>
          <p:cNvPicPr>
            <a:picLocks noChangeAspect="1"/>
          </p:cNvPicPr>
          <p:nvPr/>
        </p:nvPicPr>
        <p:blipFill>
          <a:blip r:embed="rId4"/>
          <a:stretch>
            <a:fillRect/>
          </a:stretch>
        </p:blipFill>
        <p:spPr>
          <a:xfrm>
            <a:off x="4092525" y="3177850"/>
            <a:ext cx="310220" cy="147059"/>
          </a:xfrm>
          <a:prstGeom prst="rect">
            <a:avLst/>
          </a:prstGeom>
        </p:spPr>
      </p:pic>
      <p:pic>
        <p:nvPicPr>
          <p:cNvPr id="49" name="Picture 48">
            <a:extLst>
              <a:ext uri="{FF2B5EF4-FFF2-40B4-BE49-F238E27FC236}">
                <a16:creationId xmlns:a16="http://schemas.microsoft.com/office/drawing/2014/main" id="{65855B14-BBBF-41D9-B00F-478D236ABC1C}"/>
              </a:ext>
            </a:extLst>
          </p:cNvPr>
          <p:cNvPicPr>
            <a:picLocks noChangeAspect="1"/>
          </p:cNvPicPr>
          <p:nvPr/>
        </p:nvPicPr>
        <p:blipFill>
          <a:blip r:embed="rId5"/>
          <a:stretch>
            <a:fillRect/>
          </a:stretch>
        </p:blipFill>
        <p:spPr>
          <a:xfrm>
            <a:off x="7846731" y="3197742"/>
            <a:ext cx="310220" cy="148178"/>
          </a:xfrm>
          <a:prstGeom prst="rect">
            <a:avLst/>
          </a:prstGeom>
        </p:spPr>
      </p:pic>
    </p:spTree>
    <p:extLst>
      <p:ext uri="{BB962C8B-B14F-4D97-AF65-F5344CB8AC3E}">
        <p14:creationId xmlns:p14="http://schemas.microsoft.com/office/powerpoint/2010/main" val="23868841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1000"/>
                                        <p:tgtEl>
                                          <p:spTgt spid="8"/>
                                        </p:tgtEl>
                                      </p:cBhvr>
                                    </p:animEffect>
                                    <p:set>
                                      <p:cBhvr>
                                        <p:cTn id="7" dur="1" fill="hold">
                                          <p:stCondLst>
                                            <p:cond delay="1000"/>
                                          </p:stCondLst>
                                        </p:cTn>
                                        <p:tgtEl>
                                          <p:spTgt spid="8"/>
                                        </p:tgtEl>
                                        <p:attrNameLst>
                                          <p:attrName>style.visibility</p:attrName>
                                        </p:attrNameLst>
                                      </p:cBhvr>
                                      <p:to>
                                        <p:strVal val="hidden"/>
                                      </p:to>
                                    </p:set>
                                  </p:childTnLst>
                                </p:cTn>
                              </p:par>
                              <p:par>
                                <p:cTn id="8" presetID="10" presetClass="entr" presetSubtype="0" fill="hold" nodeType="withEffect">
                                  <p:stCondLst>
                                    <p:cond delay="0"/>
                                  </p:stCondLst>
                                  <p:childTnLst>
                                    <p:set>
                                      <p:cBhvr>
                                        <p:cTn id="9" dur="1" fill="hold">
                                          <p:stCondLst>
                                            <p:cond delay="0"/>
                                          </p:stCondLst>
                                        </p:cTn>
                                        <p:tgtEl>
                                          <p:spTgt spid="19"/>
                                        </p:tgtEl>
                                        <p:attrNameLst>
                                          <p:attrName>style.visibility</p:attrName>
                                        </p:attrNameLst>
                                      </p:cBhvr>
                                      <p:to>
                                        <p:strVal val="visible"/>
                                      </p:to>
                                    </p:set>
                                    <p:animEffect transition="in" filter="fade">
                                      <p:cBhvr>
                                        <p:cTn id="10" dur="1000"/>
                                        <p:tgtEl>
                                          <p:spTgt spid="19"/>
                                        </p:tgtEl>
                                      </p:cBhvr>
                                    </p:animEffect>
                                  </p:childTnLst>
                                </p:cTn>
                              </p:par>
                              <p:par>
                                <p:cTn id="11" presetID="1" presetClass="entr" presetSubtype="0" fill="hold" grpId="0" nodeType="withEffect">
                                  <p:stCondLst>
                                    <p:cond delay="0"/>
                                  </p:stCondLst>
                                  <p:childTnLst>
                                    <p:set>
                                      <p:cBhvr>
                                        <p:cTn id="12" dur="1" fill="hold">
                                          <p:stCondLst>
                                            <p:cond delay="0"/>
                                          </p:stCondLst>
                                        </p:cTn>
                                        <p:tgtEl>
                                          <p:spTgt spid="29"/>
                                        </p:tgtEl>
                                        <p:attrNameLst>
                                          <p:attrName>style.visibility</p:attrName>
                                        </p:attrNameLst>
                                      </p:cBhvr>
                                      <p:to>
                                        <p:strVal val="visible"/>
                                      </p:to>
                                    </p:set>
                                  </p:childTnLst>
                                </p:cTn>
                              </p:par>
                              <p:par>
                                <p:cTn id="13" presetID="10" presetClass="entr" presetSubtype="0" fill="hold" nodeType="withEffect">
                                  <p:stCondLst>
                                    <p:cond delay="0"/>
                                  </p:stCondLst>
                                  <p:childTnLst>
                                    <p:set>
                                      <p:cBhvr>
                                        <p:cTn id="14" dur="1" fill="hold">
                                          <p:stCondLst>
                                            <p:cond delay="0"/>
                                          </p:stCondLst>
                                        </p:cTn>
                                        <p:tgtEl>
                                          <p:spTgt spid="19"/>
                                        </p:tgtEl>
                                        <p:attrNameLst>
                                          <p:attrName>style.visibility</p:attrName>
                                        </p:attrNameLst>
                                      </p:cBhvr>
                                      <p:to>
                                        <p:strVal val="visible"/>
                                      </p:to>
                                    </p:set>
                                    <p:animEffect transition="in" filter="fade">
                                      <p:cBhvr>
                                        <p:cTn id="15" dur="1000"/>
                                        <p:tgtEl>
                                          <p:spTgt spid="19"/>
                                        </p:tgtEl>
                                      </p:cBhvr>
                                    </p:animEffect>
                                  </p:childTnLst>
                                </p:cTn>
                              </p:par>
                            </p:childTnLst>
                          </p:cTn>
                        </p:par>
                      </p:childTnLst>
                    </p:cTn>
                  </p:par>
                  <p:par>
                    <p:cTn id="16" fill="hold">
                      <p:stCondLst>
                        <p:cond delay="indefinite"/>
                      </p:stCondLst>
                      <p:childTnLst>
                        <p:par>
                          <p:cTn id="17" fill="hold">
                            <p:stCondLst>
                              <p:cond delay="0"/>
                            </p:stCondLst>
                            <p:childTnLst>
                              <p:par>
                                <p:cTn id="18" presetID="1" presetClass="entr" presetSubtype="0" fill="hold" grpId="0" nodeType="clickEffect">
                                  <p:stCondLst>
                                    <p:cond delay="0"/>
                                  </p:stCondLst>
                                  <p:childTnLst>
                                    <p:set>
                                      <p:cBhvr>
                                        <p:cTn id="19" dur="1" fill="hold">
                                          <p:stCondLst>
                                            <p:cond delay="0"/>
                                          </p:stCondLst>
                                        </p:cTn>
                                        <p:tgtEl>
                                          <p:spTgt spid="34"/>
                                        </p:tgtEl>
                                        <p:attrNameLst>
                                          <p:attrName>style.visibility</p:attrName>
                                        </p:attrNameLst>
                                      </p:cBhvr>
                                      <p:to>
                                        <p:strVal val="visible"/>
                                      </p:to>
                                    </p:set>
                                  </p:childTnLst>
                                </p:cTn>
                              </p:par>
                              <p:par>
                                <p:cTn id="20" presetID="1" presetClass="entr" presetSubtype="0" fill="hold" grpId="0" nodeType="withEffect">
                                  <p:stCondLst>
                                    <p:cond delay="0"/>
                                  </p:stCondLst>
                                  <p:childTnLst>
                                    <p:set>
                                      <p:cBhvr>
                                        <p:cTn id="21" dur="1" fill="hold">
                                          <p:stCondLst>
                                            <p:cond delay="0"/>
                                          </p:stCondLst>
                                        </p:cTn>
                                        <p:tgtEl>
                                          <p:spTgt spid="36"/>
                                        </p:tgtEl>
                                        <p:attrNameLst>
                                          <p:attrName>style.visibility</p:attrName>
                                        </p:attrNameLst>
                                      </p:cBhvr>
                                      <p:to>
                                        <p:strVal val="visible"/>
                                      </p:to>
                                    </p:set>
                                  </p:childTnLst>
                                </p:cTn>
                              </p:par>
                              <p:par>
                                <p:cTn id="22" presetID="1" presetClass="entr" presetSubtype="0" fill="hold" nodeType="withEffect">
                                  <p:stCondLst>
                                    <p:cond delay="0"/>
                                  </p:stCondLst>
                                  <p:childTnLst>
                                    <p:set>
                                      <p:cBhvr>
                                        <p:cTn id="23" dur="1" fill="hold">
                                          <p:stCondLst>
                                            <p:cond delay="0"/>
                                          </p:stCondLst>
                                        </p:cTn>
                                        <p:tgtEl>
                                          <p:spTgt spid="39"/>
                                        </p:tgtEl>
                                        <p:attrNameLst>
                                          <p:attrName>style.visibility</p:attrName>
                                        </p:attrNameLst>
                                      </p:cBhvr>
                                      <p:to>
                                        <p:strVal val="visible"/>
                                      </p:to>
                                    </p:set>
                                  </p:childTnLst>
                                </p:cTn>
                              </p:par>
                              <p:par>
                                <p:cTn id="24" presetID="1" presetClass="entr" presetSubtype="0" fill="hold" nodeType="withEffect">
                                  <p:stCondLst>
                                    <p:cond delay="0"/>
                                  </p:stCondLst>
                                  <p:childTnLst>
                                    <p:set>
                                      <p:cBhvr>
                                        <p:cTn id="25" dur="1" fill="hold">
                                          <p:stCondLst>
                                            <p:cond delay="0"/>
                                          </p:stCondLst>
                                        </p:cTn>
                                        <p:tgtEl>
                                          <p:spTgt spid="37"/>
                                        </p:tgtEl>
                                        <p:attrNameLst>
                                          <p:attrName>style.visibility</p:attrName>
                                        </p:attrNameLst>
                                      </p:cBhvr>
                                      <p:to>
                                        <p:strVal val="visible"/>
                                      </p:to>
                                    </p:set>
                                  </p:childTnLst>
                                </p:cTn>
                              </p:par>
                              <p:par>
                                <p:cTn id="26" presetID="1" presetClass="entr" presetSubtype="0" fill="hold" grpId="0" nodeType="withEffect">
                                  <p:stCondLst>
                                    <p:cond delay="0"/>
                                  </p:stCondLst>
                                  <p:childTnLst>
                                    <p:set>
                                      <p:cBhvr>
                                        <p:cTn id="27" dur="1" fill="hold">
                                          <p:stCondLst>
                                            <p:cond delay="0"/>
                                          </p:stCondLst>
                                        </p:cTn>
                                        <p:tgtEl>
                                          <p:spTgt spid="35"/>
                                        </p:tgtEl>
                                        <p:attrNameLst>
                                          <p:attrName>style.visibility</p:attrName>
                                        </p:attrNameLst>
                                      </p:cBhvr>
                                      <p:to>
                                        <p:strVal val="visible"/>
                                      </p:to>
                                    </p:set>
                                  </p:childTnLst>
                                </p:cTn>
                              </p:par>
                            </p:childTnLst>
                          </p:cTn>
                        </p:par>
                      </p:childTnLst>
                    </p:cTn>
                  </p:par>
                  <p:par>
                    <p:cTn id="28" fill="hold">
                      <p:stCondLst>
                        <p:cond delay="indefinite"/>
                      </p:stCondLst>
                      <p:childTnLst>
                        <p:par>
                          <p:cTn id="29" fill="hold">
                            <p:stCondLst>
                              <p:cond delay="0"/>
                            </p:stCondLst>
                            <p:childTnLst>
                              <p:par>
                                <p:cTn id="30" presetID="1" presetClass="entr" presetSubtype="0" fill="hold" grpId="0" nodeType="clickEffect">
                                  <p:stCondLst>
                                    <p:cond delay="0"/>
                                  </p:stCondLst>
                                  <p:childTnLst>
                                    <p:set>
                                      <p:cBhvr>
                                        <p:cTn id="31" dur="1" fill="hold">
                                          <p:stCondLst>
                                            <p:cond delay="0"/>
                                          </p:stCondLst>
                                        </p:cTn>
                                        <p:tgtEl>
                                          <p:spTgt spid="27"/>
                                        </p:tgtEl>
                                        <p:attrNameLst>
                                          <p:attrName>style.visibility</p:attrName>
                                        </p:attrNameLst>
                                      </p:cBhvr>
                                      <p:to>
                                        <p:strVal val="visible"/>
                                      </p:to>
                                    </p:set>
                                  </p:childTnLst>
                                </p:cTn>
                              </p:par>
                              <p:par>
                                <p:cTn id="32" presetID="1" presetClass="entr" presetSubtype="0" fill="hold" grpId="0" nodeType="withEffect">
                                  <p:stCondLst>
                                    <p:cond delay="0"/>
                                  </p:stCondLst>
                                  <p:childTnLst>
                                    <p:set>
                                      <p:cBhvr>
                                        <p:cTn id="33" dur="1" fill="hold">
                                          <p:stCondLst>
                                            <p:cond delay="0"/>
                                          </p:stCondLst>
                                        </p:cTn>
                                        <p:tgtEl>
                                          <p:spTgt spid="28"/>
                                        </p:tgtEl>
                                        <p:attrNameLst>
                                          <p:attrName>style.visibility</p:attrName>
                                        </p:attrNameLst>
                                      </p:cBhvr>
                                      <p:to>
                                        <p:strVal val="visible"/>
                                      </p:to>
                                    </p:set>
                                  </p:childTnLst>
                                </p:cTn>
                              </p:par>
                            </p:childTnLst>
                          </p:cTn>
                        </p:par>
                      </p:childTnLst>
                    </p:cTn>
                  </p:par>
                  <p:par>
                    <p:cTn id="34" fill="hold">
                      <p:stCondLst>
                        <p:cond delay="indefinite"/>
                      </p:stCondLst>
                      <p:childTnLst>
                        <p:par>
                          <p:cTn id="35" fill="hold">
                            <p:stCondLst>
                              <p:cond delay="0"/>
                            </p:stCondLst>
                            <p:childTnLst>
                              <p:par>
                                <p:cTn id="36" presetID="1" presetClass="entr" presetSubtype="0" fill="hold" nodeType="clickEffect">
                                  <p:stCondLst>
                                    <p:cond delay="0"/>
                                  </p:stCondLst>
                                  <p:childTnLst>
                                    <p:set>
                                      <p:cBhvr>
                                        <p:cTn id="37" dur="1" fill="hold">
                                          <p:stCondLst>
                                            <p:cond delay="0"/>
                                          </p:stCondLst>
                                        </p:cTn>
                                        <p:tgtEl>
                                          <p:spTgt spid="4"/>
                                        </p:tgtEl>
                                        <p:attrNameLst>
                                          <p:attrName>style.visibility</p:attrName>
                                        </p:attrNameLst>
                                      </p:cBhvr>
                                      <p:to>
                                        <p:strVal val="visible"/>
                                      </p:to>
                                    </p:set>
                                  </p:childTnLst>
                                </p:cTn>
                              </p:par>
                              <p:par>
                                <p:cTn id="38" presetID="1" presetClass="entr" presetSubtype="0" fill="hold" nodeType="withEffect">
                                  <p:stCondLst>
                                    <p:cond delay="0"/>
                                  </p:stCondLst>
                                  <p:childTnLst>
                                    <p:set>
                                      <p:cBhvr>
                                        <p:cTn id="39" dur="1" fill="hold">
                                          <p:stCondLst>
                                            <p:cond delay="0"/>
                                          </p:stCondLst>
                                        </p:cTn>
                                        <p:tgtEl>
                                          <p:spTgt spid="38"/>
                                        </p:tgtEl>
                                        <p:attrNameLst>
                                          <p:attrName>style.visibility</p:attrName>
                                        </p:attrNameLst>
                                      </p:cBhvr>
                                      <p:to>
                                        <p:strVal val="visible"/>
                                      </p:to>
                                    </p:set>
                                  </p:childTnLst>
                                </p:cTn>
                              </p:par>
                            </p:childTnLst>
                          </p:cTn>
                        </p:par>
                      </p:childTnLst>
                    </p:cTn>
                  </p:par>
                  <p:par>
                    <p:cTn id="40" fill="hold">
                      <p:stCondLst>
                        <p:cond delay="indefinite"/>
                      </p:stCondLst>
                      <p:childTnLst>
                        <p:par>
                          <p:cTn id="41" fill="hold">
                            <p:stCondLst>
                              <p:cond delay="0"/>
                            </p:stCondLst>
                            <p:childTnLst>
                              <p:par>
                                <p:cTn id="42" presetID="1" presetClass="entr" presetSubtype="0" fill="hold" grpId="0" nodeType="clickEffect">
                                  <p:stCondLst>
                                    <p:cond delay="0"/>
                                  </p:stCondLst>
                                  <p:childTnLst>
                                    <p:set>
                                      <p:cBhvr>
                                        <p:cTn id="43" dur="1" fill="hold">
                                          <p:stCondLst>
                                            <p:cond delay="0"/>
                                          </p:stCondLst>
                                        </p:cTn>
                                        <p:tgtEl>
                                          <p:spTgt spid="40"/>
                                        </p:tgtEl>
                                        <p:attrNameLst>
                                          <p:attrName>style.visibility</p:attrName>
                                        </p:attrNameLst>
                                      </p:cBhvr>
                                      <p:to>
                                        <p:strVal val="visible"/>
                                      </p:to>
                                    </p:set>
                                  </p:childTnLst>
                                </p:cTn>
                              </p:par>
                              <p:par>
                                <p:cTn id="44" presetID="1" presetClass="entr" presetSubtype="0" fill="hold" grpId="0" nodeType="withEffect">
                                  <p:stCondLst>
                                    <p:cond delay="0"/>
                                  </p:stCondLst>
                                  <p:childTnLst>
                                    <p:set>
                                      <p:cBhvr>
                                        <p:cTn id="45" dur="1" fill="hold">
                                          <p:stCondLst>
                                            <p:cond delay="0"/>
                                          </p:stCondLst>
                                        </p:cTn>
                                        <p:tgtEl>
                                          <p:spTgt spid="41"/>
                                        </p:tgtEl>
                                        <p:attrNameLst>
                                          <p:attrName>style.visibility</p:attrName>
                                        </p:attrNameLst>
                                      </p:cBhvr>
                                      <p:to>
                                        <p:strVal val="visible"/>
                                      </p:to>
                                    </p:set>
                                  </p:childTnLst>
                                </p:cTn>
                              </p:par>
                            </p:childTnLst>
                          </p:cTn>
                        </p:par>
                      </p:childTnLst>
                    </p:cTn>
                  </p:par>
                  <p:par>
                    <p:cTn id="46" fill="hold">
                      <p:stCondLst>
                        <p:cond delay="indefinite"/>
                      </p:stCondLst>
                      <p:childTnLst>
                        <p:par>
                          <p:cTn id="47" fill="hold">
                            <p:stCondLst>
                              <p:cond delay="0"/>
                            </p:stCondLst>
                            <p:childTnLst>
                              <p:par>
                                <p:cTn id="48" presetID="1" presetClass="entr" presetSubtype="0" fill="hold" nodeType="clickEffect">
                                  <p:stCondLst>
                                    <p:cond delay="0"/>
                                  </p:stCondLst>
                                  <p:childTnLst>
                                    <p:set>
                                      <p:cBhvr>
                                        <p:cTn id="49" dur="1" fill="hold">
                                          <p:stCondLst>
                                            <p:cond delay="0"/>
                                          </p:stCondLst>
                                        </p:cTn>
                                        <p:tgtEl>
                                          <p:spTgt spid="42"/>
                                        </p:tgtEl>
                                        <p:attrNameLst>
                                          <p:attrName>style.visibility</p:attrName>
                                        </p:attrNameLst>
                                      </p:cBhvr>
                                      <p:to>
                                        <p:strVal val="visible"/>
                                      </p:to>
                                    </p:set>
                                  </p:childTnLst>
                                </p:cTn>
                              </p:par>
                              <p:par>
                                <p:cTn id="50" presetID="1" presetClass="entr" presetSubtype="0" fill="hold" nodeType="withEffect">
                                  <p:stCondLst>
                                    <p:cond delay="0"/>
                                  </p:stCondLst>
                                  <p:childTnLst>
                                    <p:set>
                                      <p:cBhvr>
                                        <p:cTn id="51" dur="1" fill="hold">
                                          <p:stCondLst>
                                            <p:cond delay="0"/>
                                          </p:stCondLst>
                                        </p:cTn>
                                        <p:tgtEl>
                                          <p:spTgt spid="43"/>
                                        </p:tgtEl>
                                        <p:attrNameLst>
                                          <p:attrName>style.visibility</p:attrName>
                                        </p:attrNameLst>
                                      </p:cBhvr>
                                      <p:to>
                                        <p:strVal val="visible"/>
                                      </p:to>
                                    </p:set>
                                  </p:childTnLst>
                                </p:cTn>
                              </p:par>
                            </p:childTnLst>
                          </p:cTn>
                        </p:par>
                      </p:childTnLst>
                    </p:cTn>
                  </p:par>
                  <p:par>
                    <p:cTn id="52" fill="hold">
                      <p:stCondLst>
                        <p:cond delay="indefinite"/>
                      </p:stCondLst>
                      <p:childTnLst>
                        <p:par>
                          <p:cTn id="53" fill="hold">
                            <p:stCondLst>
                              <p:cond delay="0"/>
                            </p:stCondLst>
                            <p:childTnLst>
                              <p:par>
                                <p:cTn id="54" presetID="1" presetClass="entr" presetSubtype="0" fill="hold" grpId="0" nodeType="clickEffect">
                                  <p:stCondLst>
                                    <p:cond delay="0"/>
                                  </p:stCondLst>
                                  <p:childTnLst>
                                    <p:set>
                                      <p:cBhvr>
                                        <p:cTn id="55" dur="1" fill="hold">
                                          <p:stCondLst>
                                            <p:cond delay="0"/>
                                          </p:stCondLst>
                                        </p:cTn>
                                        <p:tgtEl>
                                          <p:spTgt spid="7"/>
                                        </p:tgtEl>
                                        <p:attrNameLst>
                                          <p:attrName>style.visibility</p:attrName>
                                        </p:attrNameLst>
                                      </p:cBhvr>
                                      <p:to>
                                        <p:strVal val="visible"/>
                                      </p:to>
                                    </p:set>
                                  </p:childTnLst>
                                </p:cTn>
                              </p:par>
                              <p:par>
                                <p:cTn id="56" presetID="1" presetClass="entr" presetSubtype="0" fill="hold" nodeType="withEffect">
                                  <p:stCondLst>
                                    <p:cond delay="0"/>
                                  </p:stCondLst>
                                  <p:childTnLst>
                                    <p:set>
                                      <p:cBhvr>
                                        <p:cTn id="57" dur="1" fill="hold">
                                          <p:stCondLst>
                                            <p:cond delay="0"/>
                                          </p:stCondLst>
                                        </p:cTn>
                                        <p:tgtEl>
                                          <p:spTgt spid="48"/>
                                        </p:tgtEl>
                                        <p:attrNameLst>
                                          <p:attrName>style.visibility</p:attrName>
                                        </p:attrNameLst>
                                      </p:cBhvr>
                                      <p:to>
                                        <p:strVal val="visible"/>
                                      </p:to>
                                    </p:set>
                                  </p:childTnLst>
                                </p:cTn>
                              </p:par>
                              <p:par>
                                <p:cTn id="58" presetID="1" presetClass="entr" presetSubtype="0" fill="hold" nodeType="withEffect">
                                  <p:stCondLst>
                                    <p:cond delay="0"/>
                                  </p:stCondLst>
                                  <p:childTnLst>
                                    <p:set>
                                      <p:cBhvr>
                                        <p:cTn id="59" dur="1" fill="hold">
                                          <p:stCondLst>
                                            <p:cond delay="0"/>
                                          </p:stCondLst>
                                        </p:cTn>
                                        <p:tgtEl>
                                          <p:spTgt spid="49"/>
                                        </p:tgtEl>
                                        <p:attrNameLst>
                                          <p:attrName>style.visibility</p:attrName>
                                        </p:attrNameLst>
                                      </p:cBhvr>
                                      <p:to>
                                        <p:strVal val="visible"/>
                                      </p:to>
                                    </p:set>
                                  </p:childTnLst>
                                </p:cTn>
                              </p:par>
                            </p:childTnLst>
                          </p:cTn>
                        </p:par>
                      </p:childTnLst>
                    </p:cTn>
                  </p:par>
                  <p:par>
                    <p:cTn id="60" fill="hold">
                      <p:stCondLst>
                        <p:cond delay="indefinite"/>
                      </p:stCondLst>
                      <p:childTnLst>
                        <p:par>
                          <p:cTn id="61" fill="hold">
                            <p:stCondLst>
                              <p:cond delay="0"/>
                            </p:stCondLst>
                            <p:childTnLst>
                              <p:par>
                                <p:cTn id="62" presetID="10" presetClass="entr" presetSubtype="0" fill="hold" nodeType="clickEffect">
                                  <p:stCondLst>
                                    <p:cond delay="0"/>
                                  </p:stCondLst>
                                  <p:childTnLst>
                                    <p:set>
                                      <p:cBhvr>
                                        <p:cTn id="63" dur="1" fill="hold">
                                          <p:stCondLst>
                                            <p:cond delay="0"/>
                                          </p:stCondLst>
                                        </p:cTn>
                                        <p:tgtEl>
                                          <p:spTgt spid="45"/>
                                        </p:tgtEl>
                                        <p:attrNameLst>
                                          <p:attrName>style.visibility</p:attrName>
                                        </p:attrNameLst>
                                      </p:cBhvr>
                                      <p:to>
                                        <p:strVal val="visible"/>
                                      </p:to>
                                    </p:set>
                                    <p:animEffect transition="in" filter="fade">
                                      <p:cBhvr>
                                        <p:cTn id="64" dur="1000"/>
                                        <p:tgtEl>
                                          <p:spTgt spid="45"/>
                                        </p:tgtEl>
                                      </p:cBhvr>
                                    </p:animEffect>
                                  </p:childTnLst>
                                </p:cTn>
                              </p:par>
                              <p:par>
                                <p:cTn id="65" presetID="1" presetClass="entr" presetSubtype="0" fill="hold" grpId="0" nodeType="withEffect">
                                  <p:stCondLst>
                                    <p:cond delay="0"/>
                                  </p:stCondLst>
                                  <p:childTnLst>
                                    <p:set>
                                      <p:cBhvr>
                                        <p:cTn id="66" dur="1" fill="hold">
                                          <p:stCondLst>
                                            <p:cond delay="0"/>
                                          </p:stCondLst>
                                        </p:cTn>
                                        <p:tgtEl>
                                          <p:spTgt spid="46"/>
                                        </p:tgtEl>
                                        <p:attrNameLst>
                                          <p:attrName>style.visibility</p:attrName>
                                        </p:attrNameLst>
                                      </p:cBhvr>
                                      <p:to>
                                        <p:strVal val="visible"/>
                                      </p:to>
                                    </p:set>
                                  </p:childTnLst>
                                </p:cTn>
                              </p:par>
                            </p:childTnLst>
                          </p:cTn>
                        </p:par>
                      </p:childTnLst>
                    </p:cTn>
                  </p:par>
                  <p:par>
                    <p:cTn id="67" fill="hold">
                      <p:stCondLst>
                        <p:cond delay="indefinite"/>
                      </p:stCondLst>
                      <p:childTnLst>
                        <p:par>
                          <p:cTn id="68" fill="hold">
                            <p:stCondLst>
                              <p:cond delay="0"/>
                            </p:stCondLst>
                            <p:childTnLst>
                              <p:par>
                                <p:cTn id="69" presetID="1" presetClass="entr" presetSubtype="0" fill="hold" grpId="0" nodeType="clickEffect">
                                  <p:stCondLst>
                                    <p:cond delay="0"/>
                                  </p:stCondLst>
                                  <p:childTnLst>
                                    <p:set>
                                      <p:cBhvr>
                                        <p:cTn id="70" dur="1" fill="hold">
                                          <p:stCondLst>
                                            <p:cond delay="0"/>
                                          </p:stCondLst>
                                        </p:cTn>
                                        <p:tgtEl>
                                          <p:spTgt spid="44"/>
                                        </p:tgtEl>
                                        <p:attrNameLst>
                                          <p:attrName>style.visibility</p:attrName>
                                        </p:attrNameLst>
                                      </p:cBhvr>
                                      <p:to>
                                        <p:strVal val="visible"/>
                                      </p:to>
                                    </p:set>
                                  </p:childTnLst>
                                </p:cTn>
                              </p:par>
                              <p:par>
                                <p:cTn id="71" presetID="1" presetClass="entr" presetSubtype="0" fill="hold" grpId="0" nodeType="withEffect">
                                  <p:stCondLst>
                                    <p:cond delay="0"/>
                                  </p:stCondLst>
                                  <p:childTnLst>
                                    <p:set>
                                      <p:cBhvr>
                                        <p:cTn id="72" dur="1" fill="hold">
                                          <p:stCondLst>
                                            <p:cond delay="0"/>
                                          </p:stCondLst>
                                        </p:cTn>
                                        <p:tgtEl>
                                          <p:spTgt spid="4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 grpId="0" animBg="1"/>
      <p:bldP spid="35" grpId="0" animBg="1"/>
      <p:bldP spid="29" grpId="0" animBg="1"/>
      <p:bldP spid="36" grpId="0"/>
      <p:bldP spid="27" grpId="0" animBg="1"/>
      <p:bldP spid="28" grpId="0" animBg="1"/>
      <p:bldP spid="40" grpId="0" animBg="1"/>
      <p:bldP spid="41" grpId="0" animBg="1"/>
      <p:bldP spid="7" grpId="0"/>
      <p:bldP spid="44" grpId="0" animBg="1"/>
      <p:bldP spid="46" grpId="0" animBg="1"/>
      <p:bldP spid="47"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Two-way Payment Channel</a:t>
            </a:r>
          </a:p>
        </p:txBody>
      </p:sp>
      <p:sp>
        <p:nvSpPr>
          <p:cNvPr id="3" name="Text Placeholder 2"/>
          <p:cNvSpPr>
            <a:spLocks noGrp="1"/>
          </p:cNvSpPr>
          <p:nvPr>
            <p:ph type="body" idx="1"/>
          </p:nvPr>
        </p:nvSpPr>
        <p:spPr>
          <a:xfrm>
            <a:off x="457200" y="1200152"/>
            <a:ext cx="8358188" cy="3725681"/>
          </a:xfrm>
        </p:spPr>
        <p:txBody>
          <a:bodyPr/>
          <a:lstStyle/>
          <a:p>
            <a:r>
              <a:rPr lang="en-US" dirty="0">
                <a:hlinkClick r:id="rId2"/>
              </a:rPr>
              <a:t>https://www.youtube.com/watch?v=7tHD9Gj9UNg&amp;feature=youtu.be</a:t>
            </a:r>
            <a:endParaRPr lang="en-US" dirty="0"/>
          </a:p>
          <a:p>
            <a:r>
              <a:rPr lang="en-US" dirty="0">
                <a:hlinkClick r:id="rId3"/>
              </a:rPr>
              <a:t>https://www.youtube.com/watch?v=k-bXIZOMNyA&amp;t=228s</a:t>
            </a:r>
            <a:endParaRPr lang="en-US" dirty="0"/>
          </a:p>
          <a:p>
            <a:r>
              <a:rPr lang="en-US" dirty="0"/>
              <a:t>Relatedly, scaling solutions for blockchain: </a:t>
            </a:r>
            <a:r>
              <a:rPr lang="en-US" sz="2400" dirty="0"/>
              <a:t>payment channel/lightning; </a:t>
            </a:r>
            <a:r>
              <a:rPr lang="en-US" sz="2400" dirty="0" err="1"/>
              <a:t>sharding</a:t>
            </a:r>
            <a:r>
              <a:rPr lang="en-US" sz="2400" dirty="0"/>
              <a:t>; side-chain layer 2 (e.g. </a:t>
            </a:r>
            <a:r>
              <a:rPr lang="en-US" sz="2400" dirty="0" err="1"/>
              <a:t>Nervos</a:t>
            </a:r>
            <a:r>
              <a:rPr lang="en-US" sz="2400" dirty="0"/>
              <a:t>, </a:t>
            </a:r>
            <a:r>
              <a:rPr lang="en-US" sz="2400"/>
              <a:t>Plasma – dated</a:t>
            </a:r>
            <a:r>
              <a:rPr lang="en-US" sz="2400" dirty="0"/>
              <a:t>, Rollups – </a:t>
            </a:r>
            <a:r>
              <a:rPr lang="en-US" sz="2400" dirty="0" err="1"/>
              <a:t>zk</a:t>
            </a:r>
            <a:r>
              <a:rPr lang="en-US" sz="2400" dirty="0"/>
              <a:t>/optimistic)</a:t>
            </a:r>
          </a:p>
        </p:txBody>
      </p:sp>
    </p:spTree>
    <p:extLst>
      <p:ext uri="{BB962C8B-B14F-4D97-AF65-F5344CB8AC3E}">
        <p14:creationId xmlns:p14="http://schemas.microsoft.com/office/powerpoint/2010/main" val="268510622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568"/>
        <p:cNvGrpSpPr/>
        <p:nvPr/>
      </p:nvGrpSpPr>
      <p:grpSpPr>
        <a:xfrm>
          <a:off x="0" y="0"/>
          <a:ext cx="0" cy="0"/>
          <a:chOff x="0" y="0"/>
          <a:chExt cx="0" cy="0"/>
        </a:xfrm>
      </p:grpSpPr>
      <p:sp>
        <p:nvSpPr>
          <p:cNvPr id="569" name="Shape 569"/>
          <p:cNvSpPr txBox="1">
            <a:spLocks noGrp="1"/>
          </p:cNvSpPr>
          <p:nvPr>
            <p:ph type="title"/>
          </p:nvPr>
        </p:nvSpPr>
        <p:spPr>
          <a:xfrm>
            <a:off x="1485900" y="205979"/>
            <a:ext cx="6172200" cy="857475"/>
          </a:xfrm>
          <a:prstGeom prst="rect">
            <a:avLst/>
          </a:prstGeom>
        </p:spPr>
        <p:txBody>
          <a:bodyPr spcFirstLastPara="1" wrap="square" lIns="68569" tIns="68569" rIns="68569" bIns="68569" anchor="b" anchorCtr="0">
            <a:noAutofit/>
          </a:bodyPr>
          <a:lstStyle/>
          <a:p>
            <a:r>
              <a:rPr lang="en"/>
              <a:t>More advanced scripts</a:t>
            </a:r>
            <a:endParaRPr>
              <a:latin typeface="Trebuchet MS"/>
              <a:ea typeface="Trebuchet MS"/>
              <a:cs typeface="Trebuchet MS"/>
              <a:sym typeface="Trebuchet MS"/>
            </a:endParaRPr>
          </a:p>
        </p:txBody>
      </p:sp>
      <p:sp>
        <p:nvSpPr>
          <p:cNvPr id="570" name="Shape 570"/>
          <p:cNvSpPr txBox="1">
            <a:spLocks noGrp="1"/>
          </p:cNvSpPr>
          <p:nvPr>
            <p:ph type="body" idx="1"/>
          </p:nvPr>
        </p:nvSpPr>
        <p:spPr>
          <a:xfrm>
            <a:off x="1485900" y="1200150"/>
            <a:ext cx="6261300" cy="3648825"/>
          </a:xfrm>
          <a:prstGeom prst="rect">
            <a:avLst/>
          </a:prstGeom>
        </p:spPr>
        <p:txBody>
          <a:bodyPr spcFirstLastPara="1" wrap="square" lIns="68569" tIns="68569" rIns="68569" bIns="68569" anchor="t" anchorCtr="0">
            <a:noAutofit/>
          </a:bodyPr>
          <a:lstStyle/>
          <a:p>
            <a:pPr marL="685800" indent="-314325">
              <a:spcBef>
                <a:spcPts val="450"/>
              </a:spcBef>
            </a:pPr>
            <a:r>
              <a:rPr lang="en"/>
              <a:t>Multiplayer lotteries</a:t>
            </a:r>
            <a:endParaRPr/>
          </a:p>
          <a:p>
            <a:pPr marL="685800" indent="-314325">
              <a:spcBef>
                <a:spcPts val="0"/>
              </a:spcBef>
            </a:pPr>
            <a:r>
              <a:rPr lang="en"/>
              <a:t>Hash pre-image challenges</a:t>
            </a:r>
            <a:endParaRPr/>
          </a:p>
          <a:p>
            <a:pPr marL="685800" indent="-314325">
              <a:spcBef>
                <a:spcPts val="0"/>
              </a:spcBef>
            </a:pPr>
            <a:r>
              <a:rPr lang="en"/>
              <a:t>Coin-swapping protocols</a:t>
            </a:r>
            <a:endParaRPr/>
          </a:p>
          <a:p>
            <a:pPr marL="1371600" lvl="1" indent="-285750"/>
            <a:r>
              <a:rPr lang="en"/>
              <a:t>Very relevant to anonymity solutions!</a:t>
            </a:r>
            <a:endParaRPr/>
          </a:p>
        </p:txBody>
      </p:sp>
      <p:sp>
        <p:nvSpPr>
          <p:cNvPr id="571" name="Shape 571"/>
          <p:cNvSpPr txBox="1"/>
          <p:nvPr/>
        </p:nvSpPr>
        <p:spPr>
          <a:xfrm>
            <a:off x="2180681" y="3733850"/>
            <a:ext cx="3698325" cy="807075"/>
          </a:xfrm>
          <a:prstGeom prst="rect">
            <a:avLst/>
          </a:prstGeom>
          <a:noFill/>
          <a:ln>
            <a:noFill/>
          </a:ln>
        </p:spPr>
        <p:txBody>
          <a:bodyPr spcFirstLastPara="1" wrap="square" lIns="68569" tIns="68569" rIns="68569" bIns="68569" anchor="t" anchorCtr="0">
            <a:noAutofit/>
          </a:bodyPr>
          <a:lstStyle/>
          <a:p>
            <a:pPr algn="ctr"/>
            <a:r>
              <a:rPr lang="en" sz="2700" b="1" dirty="0">
                <a:solidFill>
                  <a:srgbClr val="274E13"/>
                </a:solidFill>
                <a:latin typeface="Trebuchet MS"/>
                <a:ea typeface="Trebuchet MS"/>
                <a:cs typeface="Trebuchet MS"/>
                <a:sym typeface="Trebuchet MS"/>
              </a:rPr>
              <a:t>“Smart contracts”</a:t>
            </a:r>
            <a:endParaRPr sz="2700" b="1" dirty="0">
              <a:solidFill>
                <a:srgbClr val="274E13"/>
              </a:solidFill>
              <a:latin typeface="Trebuchet MS"/>
              <a:ea typeface="Trebuchet MS"/>
              <a:cs typeface="Trebuchet MS"/>
              <a:sym typeface="Trebuchet MS"/>
            </a:endParaRPr>
          </a:p>
        </p:txBody>
      </p:sp>
    </p:spTree>
    <p:extLst>
      <p:ext uri="{BB962C8B-B14F-4D97-AF65-F5344CB8AC3E}">
        <p14:creationId xmlns:p14="http://schemas.microsoft.com/office/powerpoint/2010/main" val="24684560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71"/>
                                        </p:tgtEl>
                                        <p:attrNameLst>
                                          <p:attrName>style.visibility</p:attrName>
                                        </p:attrNameLst>
                                      </p:cBhvr>
                                      <p:to>
                                        <p:strVal val="visible"/>
                                      </p:to>
                                    </p:set>
                                    <p:animEffect transition="in" filter="fade">
                                      <p:cBhvr>
                                        <p:cTn id="7" dur="1000"/>
                                        <p:tgtEl>
                                          <p:spTgt spid="57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 gentle introduction to </a:t>
            </a:r>
            <a:r>
              <a:rPr lang="en-US" dirty="0" err="1"/>
              <a:t>Ethereum</a:t>
            </a:r>
            <a:endParaRPr lang="en-US" dirty="0"/>
          </a:p>
        </p:txBody>
      </p:sp>
      <p:sp>
        <p:nvSpPr>
          <p:cNvPr id="3" name="Text Placeholder 2"/>
          <p:cNvSpPr>
            <a:spLocks noGrp="1"/>
          </p:cNvSpPr>
          <p:nvPr>
            <p:ph type="body" idx="1"/>
          </p:nvPr>
        </p:nvSpPr>
        <p:spPr/>
        <p:txBody>
          <a:bodyPr/>
          <a:lstStyle/>
          <a:p>
            <a:r>
              <a:rPr lang="en-US" dirty="0"/>
              <a:t>Turing complete smart contracts</a:t>
            </a:r>
          </a:p>
          <a:p>
            <a:r>
              <a:rPr lang="en-US" dirty="0"/>
              <a:t>Gas</a:t>
            </a:r>
          </a:p>
        </p:txBody>
      </p:sp>
    </p:spTree>
    <p:extLst>
      <p:ext uri="{BB962C8B-B14F-4D97-AF65-F5344CB8AC3E}">
        <p14:creationId xmlns:p14="http://schemas.microsoft.com/office/powerpoint/2010/main" val="42034351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376"/>
        <p:cNvGrpSpPr/>
        <p:nvPr/>
      </p:nvGrpSpPr>
      <p:grpSpPr>
        <a:xfrm>
          <a:off x="0" y="0"/>
          <a:ext cx="0" cy="0"/>
          <a:chOff x="0" y="0"/>
          <a:chExt cx="0" cy="0"/>
        </a:xfrm>
      </p:grpSpPr>
      <p:sp>
        <p:nvSpPr>
          <p:cNvPr id="1377" name="Shape 1377"/>
          <p:cNvSpPr txBox="1">
            <a:spLocks noGrp="1"/>
          </p:cNvSpPr>
          <p:nvPr>
            <p:ph type="title"/>
          </p:nvPr>
        </p:nvSpPr>
        <p:spPr>
          <a:xfrm>
            <a:off x="204953" y="205975"/>
            <a:ext cx="8324192" cy="857475"/>
          </a:xfrm>
          <a:prstGeom prst="rect">
            <a:avLst/>
          </a:prstGeom>
        </p:spPr>
        <p:txBody>
          <a:bodyPr spcFirstLastPara="1" wrap="square" lIns="68569" tIns="68569" rIns="68569" bIns="68569" anchor="b" anchorCtr="0">
            <a:noAutofit/>
          </a:bodyPr>
          <a:lstStyle/>
          <a:p>
            <a:r>
              <a:rPr lang="en" dirty="0"/>
              <a:t>Bitcoin scripts in practice (as of 2014)</a:t>
            </a:r>
            <a:endParaRPr i="1" dirty="0"/>
          </a:p>
        </p:txBody>
      </p:sp>
      <p:sp>
        <p:nvSpPr>
          <p:cNvPr id="1378" name="Shape 1378"/>
          <p:cNvSpPr txBox="1">
            <a:spLocks noGrp="1"/>
          </p:cNvSpPr>
          <p:nvPr>
            <p:ph type="body" idx="1"/>
          </p:nvPr>
        </p:nvSpPr>
        <p:spPr>
          <a:xfrm>
            <a:off x="1485900" y="1200150"/>
            <a:ext cx="6261300" cy="3648825"/>
          </a:xfrm>
          <a:prstGeom prst="rect">
            <a:avLst/>
          </a:prstGeom>
        </p:spPr>
        <p:txBody>
          <a:bodyPr spcFirstLastPara="1" wrap="square" lIns="68569" tIns="68569" rIns="68569" bIns="68569" anchor="t" anchorCtr="0">
            <a:noAutofit/>
          </a:bodyPr>
          <a:lstStyle/>
          <a:p>
            <a:pPr marL="342900" indent="-342900">
              <a:spcBef>
                <a:spcPts val="450"/>
              </a:spcBef>
              <a:buSzPts val="3600"/>
            </a:pPr>
            <a:r>
              <a:rPr lang="en" sz="2700" dirty="0"/>
              <a:t>Most nodes whitelist known scripts</a:t>
            </a:r>
            <a:endParaRPr sz="2700" dirty="0"/>
          </a:p>
          <a:p>
            <a:pPr marL="342900" indent="-342900">
              <a:spcBef>
                <a:spcPts val="0"/>
              </a:spcBef>
              <a:buSzPts val="3600"/>
            </a:pPr>
            <a:r>
              <a:rPr lang="en" sz="2700" dirty="0"/>
              <a:t>99.9% are simple signature checks</a:t>
            </a:r>
            <a:endParaRPr sz="2700" dirty="0"/>
          </a:p>
          <a:p>
            <a:pPr marL="342900" indent="-342900">
              <a:spcBef>
                <a:spcPts val="0"/>
              </a:spcBef>
              <a:buSzPts val="3600"/>
            </a:pPr>
            <a:r>
              <a:rPr lang="en" sz="2700" dirty="0"/>
              <a:t>~0.01% are MULTISIG</a:t>
            </a:r>
            <a:endParaRPr sz="2700" dirty="0"/>
          </a:p>
          <a:p>
            <a:pPr marL="342900" indent="-342900">
              <a:spcBef>
                <a:spcPts val="0"/>
              </a:spcBef>
              <a:buSzPts val="3600"/>
            </a:pPr>
            <a:r>
              <a:rPr lang="en" sz="2700" dirty="0"/>
              <a:t>~0.01% are </a:t>
            </a:r>
            <a:r>
              <a:rPr lang="en" sz="2700" dirty="0">
                <a:solidFill>
                  <a:srgbClr val="0000FF"/>
                </a:solidFill>
              </a:rPr>
              <a:t>Pay-to-Script-Hash</a:t>
            </a:r>
            <a:endParaRPr sz="2700" dirty="0">
              <a:solidFill>
                <a:srgbClr val="0000FF"/>
              </a:solidFill>
            </a:endParaRPr>
          </a:p>
          <a:p>
            <a:pPr marL="342900" indent="-342900">
              <a:spcBef>
                <a:spcPts val="0"/>
              </a:spcBef>
              <a:buClr>
                <a:srgbClr val="000000"/>
              </a:buClr>
              <a:buSzPts val="3600"/>
            </a:pPr>
            <a:r>
              <a:rPr lang="en" sz="2700" dirty="0">
                <a:solidFill>
                  <a:srgbClr val="000000"/>
                </a:solidFill>
              </a:rPr>
              <a:t>Remainder are errors, proof-of-burn</a:t>
            </a:r>
            <a:endParaRPr sz="2700" dirty="0">
              <a:solidFill>
                <a:srgbClr val="000000"/>
              </a:solidFill>
            </a:endParaRPr>
          </a:p>
        </p:txBody>
      </p:sp>
      <p:sp>
        <p:nvSpPr>
          <p:cNvPr id="1379" name="Shape 1379"/>
          <p:cNvSpPr/>
          <p:nvPr/>
        </p:nvSpPr>
        <p:spPr>
          <a:xfrm>
            <a:off x="6748179" y="2484350"/>
            <a:ext cx="1518075" cy="386325"/>
          </a:xfrm>
          <a:prstGeom prst="wedgeRectCallout">
            <a:avLst>
              <a:gd name="adj1" fmla="val -26704"/>
              <a:gd name="adj2" fmla="val 100019"/>
            </a:avLst>
          </a:prstGeom>
          <a:solidFill>
            <a:srgbClr val="A4C2F4"/>
          </a:solidFill>
          <a:ln w="19050" cap="flat" cmpd="sng">
            <a:solidFill>
              <a:schemeClr val="dk2"/>
            </a:solidFill>
            <a:prstDash val="solid"/>
            <a:round/>
            <a:headEnd type="none" w="sm" len="sm"/>
            <a:tailEnd type="none" w="sm" len="sm"/>
          </a:ln>
        </p:spPr>
        <p:txBody>
          <a:bodyPr spcFirstLastPara="1" wrap="square" lIns="68569" tIns="68569" rIns="68569" bIns="68569" anchor="ctr" anchorCtr="0">
            <a:noAutofit/>
          </a:bodyPr>
          <a:lstStyle/>
          <a:p>
            <a:r>
              <a:rPr lang="en" sz="1350" dirty="0"/>
              <a:t>More on this soon</a:t>
            </a:r>
          </a:p>
        </p:txBody>
      </p:sp>
      <p:sp>
        <p:nvSpPr>
          <p:cNvPr id="2" name="TextBox 1"/>
          <p:cNvSpPr txBox="1"/>
          <p:nvPr/>
        </p:nvSpPr>
        <p:spPr>
          <a:xfrm>
            <a:off x="1423101" y="3881658"/>
            <a:ext cx="5785334" cy="1200329"/>
          </a:xfrm>
          <a:prstGeom prst="rect">
            <a:avLst/>
          </a:prstGeom>
          <a:noFill/>
        </p:spPr>
        <p:txBody>
          <a:bodyPr wrap="square" rtlCol="0">
            <a:spAutoFit/>
          </a:bodyPr>
          <a:lstStyle/>
          <a:p>
            <a:pPr algn="ctr"/>
            <a:r>
              <a:rPr lang="en-US" sz="2400" dirty="0">
                <a:solidFill>
                  <a:srgbClr val="FF0000"/>
                </a:solidFill>
              </a:rPr>
              <a:t>How about today? Any changes? Why or why not? … final project</a:t>
            </a:r>
          </a:p>
          <a:p>
            <a:pPr algn="ctr"/>
            <a:r>
              <a:rPr lang="en-US" sz="2400" dirty="0">
                <a:hlinkClick r:id="rId3"/>
              </a:rPr>
              <a:t>https://www.blockchain.com/explorer</a:t>
            </a:r>
            <a:endParaRPr lang="en-US" sz="2400" dirty="0"/>
          </a:p>
        </p:txBody>
      </p:sp>
    </p:spTree>
    <p:extLst>
      <p:ext uri="{BB962C8B-B14F-4D97-AF65-F5344CB8AC3E}">
        <p14:creationId xmlns:p14="http://schemas.microsoft.com/office/powerpoint/2010/main" val="31266077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379"/>
                                        </p:tgtEl>
                                        <p:attrNameLst>
                                          <p:attrName>style.visibility</p:attrName>
                                        </p:attrNameLst>
                                      </p:cBhvr>
                                      <p:to>
                                        <p:strVal val="visible"/>
                                      </p:to>
                                    </p:set>
                                    <p:animEffect transition="in" filter="fade">
                                      <p:cBhvr>
                                        <p:cTn id="7" dur="1000"/>
                                        <p:tgtEl>
                                          <p:spTgt spid="1379"/>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383"/>
        <p:cNvGrpSpPr/>
        <p:nvPr/>
      </p:nvGrpSpPr>
      <p:grpSpPr>
        <a:xfrm>
          <a:off x="0" y="0"/>
          <a:ext cx="0" cy="0"/>
          <a:chOff x="0" y="0"/>
          <a:chExt cx="0" cy="0"/>
        </a:xfrm>
      </p:grpSpPr>
      <p:sp>
        <p:nvSpPr>
          <p:cNvPr id="1384" name="Shape 1384"/>
          <p:cNvSpPr txBox="1">
            <a:spLocks noGrp="1"/>
          </p:cNvSpPr>
          <p:nvPr>
            <p:ph type="title"/>
          </p:nvPr>
        </p:nvSpPr>
        <p:spPr>
          <a:xfrm>
            <a:off x="1485900" y="205979"/>
            <a:ext cx="6172200" cy="857475"/>
          </a:xfrm>
          <a:prstGeom prst="rect">
            <a:avLst/>
          </a:prstGeom>
        </p:spPr>
        <p:txBody>
          <a:bodyPr spcFirstLastPara="1" wrap="square" lIns="68569" tIns="68569" rIns="68569" bIns="68569" anchor="b" anchorCtr="0">
            <a:noAutofit/>
          </a:bodyPr>
          <a:lstStyle/>
          <a:p>
            <a:r>
              <a:rPr lang="en"/>
              <a:t>Proof-of-burn</a:t>
            </a:r>
            <a:endParaRPr i="1"/>
          </a:p>
        </p:txBody>
      </p:sp>
      <p:sp>
        <p:nvSpPr>
          <p:cNvPr id="1385" name="Shape 1385"/>
          <p:cNvSpPr txBox="1"/>
          <p:nvPr/>
        </p:nvSpPr>
        <p:spPr>
          <a:xfrm>
            <a:off x="2343713" y="2910400"/>
            <a:ext cx="5320575" cy="1684125"/>
          </a:xfrm>
          <a:prstGeom prst="rect">
            <a:avLst/>
          </a:prstGeom>
          <a:solidFill>
            <a:srgbClr val="F1C232"/>
          </a:solidFill>
          <a:ln>
            <a:noFill/>
          </a:ln>
        </p:spPr>
        <p:txBody>
          <a:bodyPr spcFirstLastPara="1" wrap="square" lIns="68569" tIns="68569" rIns="68569" bIns="68569" anchor="ctr" anchorCtr="0">
            <a:noAutofit/>
          </a:bodyPr>
          <a:lstStyle/>
          <a:p>
            <a:r>
              <a:rPr lang="en" sz="1800">
                <a:solidFill>
                  <a:schemeClr val="dk1"/>
                </a:solidFill>
                <a:latin typeface="Trebuchet MS"/>
                <a:ea typeface="Trebuchet MS"/>
                <a:cs typeface="Trebuchet MS"/>
                <a:sym typeface="Trebuchet MS"/>
              </a:rPr>
              <a:t>OP_RETURN</a:t>
            </a:r>
            <a:endParaRPr sz="1800">
              <a:solidFill>
                <a:schemeClr val="dk1"/>
              </a:solidFill>
              <a:latin typeface="Trebuchet MS"/>
              <a:ea typeface="Trebuchet MS"/>
              <a:cs typeface="Trebuchet MS"/>
              <a:sym typeface="Trebuchet MS"/>
            </a:endParaRPr>
          </a:p>
          <a:p>
            <a:r>
              <a:rPr lang="en" sz="1800">
                <a:solidFill>
                  <a:schemeClr val="dk1"/>
                </a:solidFill>
                <a:latin typeface="Trebuchet MS"/>
                <a:ea typeface="Trebuchet MS"/>
                <a:cs typeface="Trebuchet MS"/>
                <a:sym typeface="Trebuchet MS"/>
              </a:rPr>
              <a:t>&lt;arbitrary data&gt;</a:t>
            </a:r>
            <a:endParaRPr sz="1800">
              <a:latin typeface="Trebuchet MS"/>
              <a:ea typeface="Trebuchet MS"/>
              <a:cs typeface="Trebuchet MS"/>
              <a:sym typeface="Trebuchet MS"/>
            </a:endParaRPr>
          </a:p>
        </p:txBody>
      </p:sp>
      <p:sp>
        <p:nvSpPr>
          <p:cNvPr id="1386" name="Shape 1386"/>
          <p:cNvSpPr txBox="1"/>
          <p:nvPr/>
        </p:nvSpPr>
        <p:spPr>
          <a:xfrm>
            <a:off x="2343713" y="1226200"/>
            <a:ext cx="5320575" cy="1684125"/>
          </a:xfrm>
          <a:prstGeom prst="rect">
            <a:avLst/>
          </a:prstGeom>
          <a:solidFill>
            <a:srgbClr val="D5A6BD"/>
          </a:solidFill>
          <a:ln>
            <a:noFill/>
          </a:ln>
        </p:spPr>
        <p:txBody>
          <a:bodyPr spcFirstLastPara="1" wrap="square" lIns="68569" tIns="68569" rIns="68569" bIns="68569" anchor="ctr" anchorCtr="0">
            <a:noAutofit/>
          </a:bodyPr>
          <a:lstStyle/>
          <a:p>
            <a:r>
              <a:rPr lang="en" sz="1800">
                <a:solidFill>
                  <a:schemeClr val="dk1"/>
                </a:solidFill>
                <a:latin typeface="Trebuchet MS"/>
                <a:ea typeface="Trebuchet MS"/>
                <a:cs typeface="Trebuchet MS"/>
                <a:sym typeface="Trebuchet MS"/>
              </a:rPr>
              <a:t>nothing’s going to redeem that ☹</a:t>
            </a:r>
            <a:endParaRPr sz="1800">
              <a:latin typeface="Trebuchet MS"/>
              <a:ea typeface="Trebuchet MS"/>
              <a:cs typeface="Trebuchet MS"/>
              <a:sym typeface="Trebuchet MS"/>
            </a:endParaRPr>
          </a:p>
        </p:txBody>
      </p:sp>
    </p:spTree>
    <p:extLst>
      <p:ext uri="{BB962C8B-B14F-4D97-AF65-F5344CB8AC3E}">
        <p14:creationId xmlns:p14="http://schemas.microsoft.com/office/powerpoint/2010/main" val="41628207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386"/>
                                        </p:tgtEl>
                                        <p:attrNameLst>
                                          <p:attrName>style.visibility</p:attrName>
                                        </p:attrNameLst>
                                      </p:cBhvr>
                                      <p:to>
                                        <p:strVal val="visible"/>
                                      </p:to>
                                    </p:set>
                                    <p:animEffect transition="in" filter="fade">
                                      <p:cBhvr>
                                        <p:cTn id="7" dur="1000"/>
                                        <p:tgtEl>
                                          <p:spTgt spid="138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390"/>
        <p:cNvGrpSpPr/>
        <p:nvPr/>
      </p:nvGrpSpPr>
      <p:grpSpPr>
        <a:xfrm>
          <a:off x="0" y="0"/>
          <a:ext cx="0" cy="0"/>
          <a:chOff x="0" y="0"/>
          <a:chExt cx="0" cy="0"/>
        </a:xfrm>
      </p:grpSpPr>
      <p:sp>
        <p:nvSpPr>
          <p:cNvPr id="1391" name="Shape 1391"/>
          <p:cNvSpPr txBox="1">
            <a:spLocks noGrp="1"/>
          </p:cNvSpPr>
          <p:nvPr>
            <p:ph type="title"/>
          </p:nvPr>
        </p:nvSpPr>
        <p:spPr>
          <a:xfrm>
            <a:off x="543910" y="205979"/>
            <a:ext cx="7114190" cy="857475"/>
          </a:xfrm>
          <a:prstGeom prst="rect">
            <a:avLst/>
          </a:prstGeom>
        </p:spPr>
        <p:txBody>
          <a:bodyPr spcFirstLastPara="1" wrap="square" lIns="68569" tIns="68569" rIns="68569" bIns="68569" anchor="b" anchorCtr="0">
            <a:noAutofit/>
          </a:bodyPr>
          <a:lstStyle/>
          <a:p>
            <a:r>
              <a:rPr lang="en" dirty="0"/>
              <a:t>Should senders specify scripts?</a:t>
            </a:r>
            <a:endParaRPr i="1" dirty="0"/>
          </a:p>
        </p:txBody>
      </p:sp>
      <p:sp>
        <p:nvSpPr>
          <p:cNvPr id="1392" name="Shape 1392"/>
          <p:cNvSpPr/>
          <p:nvPr/>
        </p:nvSpPr>
        <p:spPr>
          <a:xfrm>
            <a:off x="1336219" y="1674625"/>
            <a:ext cx="1069650" cy="1306575"/>
          </a:xfrm>
          <a:prstGeom prst="smileyFace">
            <a:avLst>
              <a:gd name="adj" fmla="val 4653"/>
            </a:avLst>
          </a:prstGeom>
          <a:solidFill>
            <a:schemeClr val="lt2"/>
          </a:solidFill>
          <a:ln w="19050" cap="flat" cmpd="sng">
            <a:solidFill>
              <a:schemeClr val="dk2"/>
            </a:solidFill>
            <a:prstDash val="solid"/>
            <a:round/>
            <a:headEnd type="none" w="sm" len="sm"/>
            <a:tailEnd type="none" w="sm" len="sm"/>
          </a:ln>
        </p:spPr>
        <p:txBody>
          <a:bodyPr spcFirstLastPara="1" wrap="square" lIns="68569" tIns="68569" rIns="68569" bIns="68569" anchor="ctr" anchorCtr="0">
            <a:noAutofit/>
          </a:bodyPr>
          <a:lstStyle/>
          <a:p>
            <a:endParaRPr sz="1050"/>
          </a:p>
        </p:txBody>
      </p:sp>
      <p:sp>
        <p:nvSpPr>
          <p:cNvPr id="1393" name="Shape 1393"/>
          <p:cNvSpPr/>
          <p:nvPr/>
        </p:nvSpPr>
        <p:spPr>
          <a:xfrm>
            <a:off x="5304263" y="1357075"/>
            <a:ext cx="2022075" cy="1941525"/>
          </a:xfrm>
          <a:prstGeom prst="cube">
            <a:avLst>
              <a:gd name="adj" fmla="val 25000"/>
            </a:avLst>
          </a:prstGeom>
          <a:solidFill>
            <a:schemeClr val="lt2"/>
          </a:solidFill>
          <a:ln w="19050" cap="flat" cmpd="sng">
            <a:solidFill>
              <a:schemeClr val="dk2"/>
            </a:solidFill>
            <a:prstDash val="solid"/>
            <a:round/>
            <a:headEnd type="none" w="sm" len="sm"/>
            <a:tailEnd type="none" w="sm" len="sm"/>
          </a:ln>
        </p:spPr>
        <p:txBody>
          <a:bodyPr spcFirstLastPara="1" wrap="square" lIns="68569" tIns="68569" rIns="68569" bIns="68569" anchor="ctr" anchorCtr="0">
            <a:noAutofit/>
          </a:bodyPr>
          <a:lstStyle/>
          <a:p>
            <a:endParaRPr sz="1050"/>
          </a:p>
        </p:txBody>
      </p:sp>
      <p:sp>
        <p:nvSpPr>
          <p:cNvPr id="1394" name="Shape 1394"/>
          <p:cNvSpPr/>
          <p:nvPr/>
        </p:nvSpPr>
        <p:spPr>
          <a:xfrm>
            <a:off x="5573419" y="1278975"/>
            <a:ext cx="1180125" cy="561375"/>
          </a:xfrm>
          <a:prstGeom prst="cube">
            <a:avLst>
              <a:gd name="adj" fmla="val 25000"/>
            </a:avLst>
          </a:prstGeom>
          <a:solidFill>
            <a:schemeClr val="lt2"/>
          </a:solidFill>
          <a:ln w="19050" cap="flat" cmpd="sng">
            <a:solidFill>
              <a:schemeClr val="dk2"/>
            </a:solidFill>
            <a:prstDash val="solid"/>
            <a:round/>
            <a:headEnd type="none" w="sm" len="sm"/>
            <a:tailEnd type="none" w="sm" len="sm"/>
          </a:ln>
        </p:spPr>
        <p:txBody>
          <a:bodyPr spcFirstLastPara="1" wrap="square" lIns="68569" tIns="68569" rIns="68569" bIns="68569" anchor="ctr" anchorCtr="0">
            <a:noAutofit/>
          </a:bodyPr>
          <a:lstStyle/>
          <a:p>
            <a:pPr algn="ctr"/>
            <a:r>
              <a:rPr lang="en" sz="1050" b="1"/>
              <a:t>Big Box</a:t>
            </a:r>
            <a:endParaRPr sz="1050" b="1"/>
          </a:p>
        </p:txBody>
      </p:sp>
      <p:cxnSp>
        <p:nvCxnSpPr>
          <p:cNvPr id="1395" name="Shape 1395"/>
          <p:cNvCxnSpPr/>
          <p:nvPr/>
        </p:nvCxnSpPr>
        <p:spPr>
          <a:xfrm>
            <a:off x="2606006" y="1858650"/>
            <a:ext cx="2449800" cy="0"/>
          </a:xfrm>
          <a:prstGeom prst="straightConnector1">
            <a:avLst/>
          </a:prstGeom>
          <a:noFill/>
          <a:ln w="19050" cap="flat" cmpd="sng">
            <a:solidFill>
              <a:schemeClr val="dk2"/>
            </a:solidFill>
            <a:prstDash val="solid"/>
            <a:round/>
            <a:headEnd type="none" w="med" len="med"/>
            <a:tailEnd type="triangle" w="med" len="med"/>
          </a:ln>
        </p:spPr>
      </p:cxnSp>
      <p:sp>
        <p:nvSpPr>
          <p:cNvPr id="1396" name="Shape 1396"/>
          <p:cNvSpPr txBox="1"/>
          <p:nvPr/>
        </p:nvSpPr>
        <p:spPr>
          <a:xfrm>
            <a:off x="2799225" y="1435400"/>
            <a:ext cx="2284200" cy="322200"/>
          </a:xfrm>
          <a:prstGeom prst="rect">
            <a:avLst/>
          </a:prstGeom>
          <a:noFill/>
          <a:ln>
            <a:noFill/>
          </a:ln>
        </p:spPr>
        <p:txBody>
          <a:bodyPr spcFirstLastPara="1" wrap="square" lIns="68569" tIns="68569" rIns="68569" bIns="68569" anchor="t" anchorCtr="0">
            <a:noAutofit/>
          </a:bodyPr>
          <a:lstStyle/>
          <a:p>
            <a:r>
              <a:rPr lang="en" sz="1050"/>
              <a:t>I’m ready to pay for my purchases!</a:t>
            </a:r>
            <a:endParaRPr sz="1050"/>
          </a:p>
        </p:txBody>
      </p:sp>
      <p:cxnSp>
        <p:nvCxnSpPr>
          <p:cNvPr id="1397" name="Shape 1397"/>
          <p:cNvCxnSpPr/>
          <p:nvPr/>
        </p:nvCxnSpPr>
        <p:spPr>
          <a:xfrm rot="10800000">
            <a:off x="2606044" y="2425100"/>
            <a:ext cx="2470500" cy="0"/>
          </a:xfrm>
          <a:prstGeom prst="straightConnector1">
            <a:avLst/>
          </a:prstGeom>
          <a:noFill/>
          <a:ln w="19050" cap="flat" cmpd="sng">
            <a:solidFill>
              <a:schemeClr val="dk2"/>
            </a:solidFill>
            <a:prstDash val="solid"/>
            <a:round/>
            <a:headEnd type="none" w="med" len="med"/>
            <a:tailEnd type="triangle" w="med" len="med"/>
          </a:ln>
        </p:spPr>
      </p:cxnSp>
      <p:sp>
        <p:nvSpPr>
          <p:cNvPr id="1398" name="Shape 1398"/>
          <p:cNvSpPr txBox="1"/>
          <p:nvPr/>
        </p:nvSpPr>
        <p:spPr>
          <a:xfrm>
            <a:off x="2716425" y="2520475"/>
            <a:ext cx="2449800" cy="1399275"/>
          </a:xfrm>
          <a:prstGeom prst="rect">
            <a:avLst/>
          </a:prstGeom>
          <a:noFill/>
          <a:ln>
            <a:noFill/>
          </a:ln>
        </p:spPr>
        <p:txBody>
          <a:bodyPr spcFirstLastPara="1" wrap="square" lIns="68569" tIns="68569" rIns="68569" bIns="68569" anchor="t" anchorCtr="0">
            <a:noAutofit/>
          </a:bodyPr>
          <a:lstStyle/>
          <a:p>
            <a:r>
              <a:rPr lang="en" sz="1050"/>
              <a:t>Cool! Well we’re using MULTISIG now, so include a script requiring 2 of our 3 account managers to approve. Don’t get any of those details wrong. Thanks for shopping at Big Box!</a:t>
            </a:r>
            <a:endParaRPr sz="1050"/>
          </a:p>
        </p:txBody>
      </p:sp>
      <p:sp>
        <p:nvSpPr>
          <p:cNvPr id="1399" name="Shape 1399"/>
          <p:cNvSpPr/>
          <p:nvPr/>
        </p:nvSpPr>
        <p:spPr>
          <a:xfrm>
            <a:off x="1336219" y="1674625"/>
            <a:ext cx="1069650" cy="1306575"/>
          </a:xfrm>
          <a:prstGeom prst="smileyFace">
            <a:avLst>
              <a:gd name="adj" fmla="val -4653"/>
            </a:avLst>
          </a:prstGeom>
          <a:solidFill>
            <a:schemeClr val="lt2"/>
          </a:solidFill>
          <a:ln w="19050" cap="flat" cmpd="sng">
            <a:solidFill>
              <a:schemeClr val="dk2"/>
            </a:solidFill>
            <a:prstDash val="solid"/>
            <a:round/>
            <a:headEnd type="none" w="sm" len="sm"/>
            <a:tailEnd type="none" w="sm" len="sm"/>
          </a:ln>
        </p:spPr>
        <p:txBody>
          <a:bodyPr spcFirstLastPara="1" wrap="square" lIns="68569" tIns="68569" rIns="68569" bIns="68569" anchor="ctr" anchorCtr="0">
            <a:noAutofit/>
          </a:bodyPr>
          <a:lstStyle/>
          <a:p>
            <a:endParaRPr sz="1050"/>
          </a:p>
        </p:txBody>
      </p:sp>
      <p:sp>
        <p:nvSpPr>
          <p:cNvPr id="1400" name="Shape 1400"/>
          <p:cNvSpPr/>
          <p:nvPr/>
        </p:nvSpPr>
        <p:spPr>
          <a:xfrm>
            <a:off x="2136694" y="1143550"/>
            <a:ext cx="400275" cy="450900"/>
          </a:xfrm>
          <a:prstGeom prst="cloudCallout">
            <a:avLst>
              <a:gd name="adj1" fmla="val -20833"/>
              <a:gd name="adj2" fmla="val 62500"/>
            </a:avLst>
          </a:prstGeom>
          <a:solidFill>
            <a:schemeClr val="lt2"/>
          </a:solidFill>
          <a:ln w="19050" cap="flat" cmpd="sng">
            <a:solidFill>
              <a:schemeClr val="dk2"/>
            </a:solidFill>
            <a:prstDash val="solid"/>
            <a:round/>
            <a:headEnd type="none" w="sm" len="sm"/>
            <a:tailEnd type="none" w="sm" len="sm"/>
          </a:ln>
        </p:spPr>
        <p:txBody>
          <a:bodyPr spcFirstLastPara="1" wrap="square" lIns="68569" tIns="68569" rIns="68569" bIns="68569" anchor="ctr" anchorCtr="0">
            <a:noAutofit/>
          </a:bodyPr>
          <a:lstStyle/>
          <a:p>
            <a:r>
              <a:rPr lang="en" sz="1050" b="1"/>
              <a:t>?</a:t>
            </a:r>
            <a:endParaRPr sz="1050" b="1"/>
          </a:p>
        </p:txBody>
      </p:sp>
      <p:sp>
        <p:nvSpPr>
          <p:cNvPr id="1401" name="Shape 1401"/>
          <p:cNvSpPr txBox="1"/>
          <p:nvPr/>
        </p:nvSpPr>
        <p:spPr>
          <a:xfrm>
            <a:off x="1256850" y="4015106"/>
            <a:ext cx="6630300" cy="1050525"/>
          </a:xfrm>
          <a:prstGeom prst="rect">
            <a:avLst/>
          </a:prstGeom>
          <a:noFill/>
          <a:ln>
            <a:noFill/>
          </a:ln>
        </p:spPr>
        <p:txBody>
          <a:bodyPr spcFirstLastPara="1" wrap="square" lIns="68569" tIns="68569" rIns="68569" bIns="68569" anchor="ctr" anchorCtr="0">
            <a:noAutofit/>
          </a:bodyPr>
          <a:lstStyle/>
          <a:p>
            <a:r>
              <a:rPr lang="en" sz="1200" dirty="0"/>
              <a:t>Bitcoin has a clever solution to this problem, and it applies to not just multi-sig addresses but to any complicated condition governing when coins can be spent. Instead of telling the sender “send your coins to the hash of this public key”, the receiver can instead tell the sender “send your coins to the hash of this script. </a:t>
            </a:r>
            <a:r>
              <a:rPr lang="en-US" sz="1200" dirty="0">
                <a:hlinkClick r:id="rId3"/>
              </a:rPr>
              <a:t>Bitcoin Wiki</a:t>
            </a:r>
            <a:endParaRPr lang="en-US" sz="1200" dirty="0"/>
          </a:p>
        </p:txBody>
      </p:sp>
    </p:spTree>
    <p:extLst>
      <p:ext uri="{BB962C8B-B14F-4D97-AF65-F5344CB8AC3E}">
        <p14:creationId xmlns:p14="http://schemas.microsoft.com/office/powerpoint/2010/main" val="41817561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395"/>
                                        </p:tgtEl>
                                        <p:attrNameLst>
                                          <p:attrName>style.visibility</p:attrName>
                                        </p:attrNameLst>
                                      </p:cBhvr>
                                      <p:to>
                                        <p:strVal val="visible"/>
                                      </p:to>
                                    </p:set>
                                    <p:animEffect transition="in" filter="fade">
                                      <p:cBhvr>
                                        <p:cTn id="7" dur="1000"/>
                                        <p:tgtEl>
                                          <p:spTgt spid="1395"/>
                                        </p:tgtEl>
                                      </p:cBhvr>
                                    </p:animEffect>
                                  </p:childTnLst>
                                </p:cTn>
                              </p:par>
                              <p:par>
                                <p:cTn id="8" presetID="10" presetClass="entr" presetSubtype="0" fill="hold" nodeType="withEffect">
                                  <p:stCondLst>
                                    <p:cond delay="0"/>
                                  </p:stCondLst>
                                  <p:childTnLst>
                                    <p:set>
                                      <p:cBhvr>
                                        <p:cTn id="9" dur="1" fill="hold">
                                          <p:stCondLst>
                                            <p:cond delay="0"/>
                                          </p:stCondLst>
                                        </p:cTn>
                                        <p:tgtEl>
                                          <p:spTgt spid="1396"/>
                                        </p:tgtEl>
                                        <p:attrNameLst>
                                          <p:attrName>style.visibility</p:attrName>
                                        </p:attrNameLst>
                                      </p:cBhvr>
                                      <p:to>
                                        <p:strVal val="visible"/>
                                      </p:to>
                                    </p:set>
                                    <p:animEffect transition="in" filter="fade">
                                      <p:cBhvr>
                                        <p:cTn id="10" dur="1000"/>
                                        <p:tgtEl>
                                          <p:spTgt spid="1396"/>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1397"/>
                                        </p:tgtEl>
                                        <p:attrNameLst>
                                          <p:attrName>style.visibility</p:attrName>
                                        </p:attrNameLst>
                                      </p:cBhvr>
                                      <p:to>
                                        <p:strVal val="visible"/>
                                      </p:to>
                                    </p:set>
                                    <p:animEffect transition="in" filter="fade">
                                      <p:cBhvr>
                                        <p:cTn id="15" dur="1000"/>
                                        <p:tgtEl>
                                          <p:spTgt spid="1397"/>
                                        </p:tgtEl>
                                      </p:cBhvr>
                                    </p:animEffect>
                                  </p:childTnLst>
                                </p:cTn>
                              </p:par>
                              <p:par>
                                <p:cTn id="16" presetID="10" presetClass="entr" presetSubtype="0" fill="hold" nodeType="withEffect">
                                  <p:stCondLst>
                                    <p:cond delay="0"/>
                                  </p:stCondLst>
                                  <p:childTnLst>
                                    <p:set>
                                      <p:cBhvr>
                                        <p:cTn id="17" dur="1" fill="hold">
                                          <p:stCondLst>
                                            <p:cond delay="0"/>
                                          </p:stCondLst>
                                        </p:cTn>
                                        <p:tgtEl>
                                          <p:spTgt spid="1398"/>
                                        </p:tgtEl>
                                        <p:attrNameLst>
                                          <p:attrName>style.visibility</p:attrName>
                                        </p:attrNameLst>
                                      </p:cBhvr>
                                      <p:to>
                                        <p:strVal val="visible"/>
                                      </p:to>
                                    </p:set>
                                    <p:animEffect transition="in" filter="fade">
                                      <p:cBhvr>
                                        <p:cTn id="18" dur="1000"/>
                                        <p:tgtEl>
                                          <p:spTgt spid="1398"/>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nodeType="clickEffect">
                                  <p:stCondLst>
                                    <p:cond delay="0"/>
                                  </p:stCondLst>
                                  <p:childTnLst>
                                    <p:set>
                                      <p:cBhvr>
                                        <p:cTn id="22" dur="1" fill="hold">
                                          <p:stCondLst>
                                            <p:cond delay="0"/>
                                          </p:stCondLst>
                                        </p:cTn>
                                        <p:tgtEl>
                                          <p:spTgt spid="1399"/>
                                        </p:tgtEl>
                                        <p:attrNameLst>
                                          <p:attrName>style.visibility</p:attrName>
                                        </p:attrNameLst>
                                      </p:cBhvr>
                                      <p:to>
                                        <p:strVal val="visible"/>
                                      </p:to>
                                    </p:set>
                                    <p:animEffect transition="in" filter="fade">
                                      <p:cBhvr>
                                        <p:cTn id="23" dur="1"/>
                                        <p:tgtEl>
                                          <p:spTgt spid="1399"/>
                                        </p:tgtEl>
                                      </p:cBhvr>
                                    </p:animEffect>
                                  </p:childTnLst>
                                </p:cTn>
                              </p:par>
                              <p:par>
                                <p:cTn id="24" presetID="10" presetClass="entr" presetSubtype="0" fill="hold" nodeType="withEffect">
                                  <p:stCondLst>
                                    <p:cond delay="0"/>
                                  </p:stCondLst>
                                  <p:childTnLst>
                                    <p:set>
                                      <p:cBhvr>
                                        <p:cTn id="25" dur="1" fill="hold">
                                          <p:stCondLst>
                                            <p:cond delay="0"/>
                                          </p:stCondLst>
                                        </p:cTn>
                                        <p:tgtEl>
                                          <p:spTgt spid="1400"/>
                                        </p:tgtEl>
                                        <p:attrNameLst>
                                          <p:attrName>style.visibility</p:attrName>
                                        </p:attrNameLst>
                                      </p:cBhvr>
                                      <p:to>
                                        <p:strVal val="visible"/>
                                      </p:to>
                                    </p:set>
                                    <p:animEffect transition="in" filter="fade">
                                      <p:cBhvr>
                                        <p:cTn id="26" dur="1000"/>
                                        <p:tgtEl>
                                          <p:spTgt spid="1400"/>
                                        </p:tgtEl>
                                      </p:cBhvr>
                                    </p:animEffect>
                                  </p:childTnLst>
                                </p:cTn>
                              </p:par>
                            </p:childTnLst>
                          </p:cTn>
                        </p:par>
                      </p:childTnLst>
                    </p:cTn>
                  </p:par>
                  <p:par>
                    <p:cTn id="27" fill="hold">
                      <p:stCondLst>
                        <p:cond delay="indefinite"/>
                      </p:stCondLst>
                      <p:childTnLst>
                        <p:par>
                          <p:cTn id="28" fill="hold">
                            <p:stCondLst>
                              <p:cond delay="0"/>
                            </p:stCondLst>
                            <p:childTnLst>
                              <p:par>
                                <p:cTn id="29" presetID="10" presetClass="entr" presetSubtype="0" fill="hold" nodeType="clickEffect">
                                  <p:stCondLst>
                                    <p:cond delay="0"/>
                                  </p:stCondLst>
                                  <p:childTnLst>
                                    <p:set>
                                      <p:cBhvr>
                                        <p:cTn id="30" dur="1" fill="hold">
                                          <p:stCondLst>
                                            <p:cond delay="0"/>
                                          </p:stCondLst>
                                        </p:cTn>
                                        <p:tgtEl>
                                          <p:spTgt spid="1401"/>
                                        </p:tgtEl>
                                        <p:attrNameLst>
                                          <p:attrName>style.visibility</p:attrName>
                                        </p:attrNameLst>
                                      </p:cBhvr>
                                      <p:to>
                                        <p:strVal val="visible"/>
                                      </p:to>
                                    </p:set>
                                    <p:animEffect transition="in" filter="fade">
                                      <p:cBhvr>
                                        <p:cTn id="31" dur="1000"/>
                                        <p:tgtEl>
                                          <p:spTgt spid="140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405"/>
        <p:cNvGrpSpPr/>
        <p:nvPr/>
      </p:nvGrpSpPr>
      <p:grpSpPr>
        <a:xfrm>
          <a:off x="0" y="0"/>
          <a:ext cx="0" cy="0"/>
          <a:chOff x="0" y="0"/>
          <a:chExt cx="0" cy="0"/>
        </a:xfrm>
      </p:grpSpPr>
      <p:sp>
        <p:nvSpPr>
          <p:cNvPr id="1406" name="Shape 1406"/>
          <p:cNvSpPr txBox="1">
            <a:spLocks noGrp="1"/>
          </p:cNvSpPr>
          <p:nvPr>
            <p:ph type="title"/>
          </p:nvPr>
        </p:nvSpPr>
        <p:spPr>
          <a:xfrm>
            <a:off x="283779" y="205975"/>
            <a:ext cx="8647387" cy="857475"/>
          </a:xfrm>
          <a:prstGeom prst="rect">
            <a:avLst/>
          </a:prstGeom>
        </p:spPr>
        <p:txBody>
          <a:bodyPr spcFirstLastPara="1" wrap="square" lIns="68569" tIns="68569" rIns="68569" bIns="68569" anchor="b" anchorCtr="0">
            <a:noAutofit/>
          </a:bodyPr>
          <a:lstStyle/>
          <a:p>
            <a:r>
              <a:rPr lang="en" dirty="0"/>
              <a:t>Idea: use the hash of redemption script</a:t>
            </a:r>
            <a:endParaRPr i="1" dirty="0"/>
          </a:p>
        </p:txBody>
      </p:sp>
      <p:sp>
        <p:nvSpPr>
          <p:cNvPr id="1407" name="Shape 1407"/>
          <p:cNvSpPr txBox="1"/>
          <p:nvPr/>
        </p:nvSpPr>
        <p:spPr>
          <a:xfrm>
            <a:off x="2343713" y="2910400"/>
            <a:ext cx="5320575" cy="1684125"/>
          </a:xfrm>
          <a:prstGeom prst="rect">
            <a:avLst/>
          </a:prstGeom>
          <a:solidFill>
            <a:srgbClr val="F1C232"/>
          </a:solidFill>
          <a:ln>
            <a:noFill/>
          </a:ln>
        </p:spPr>
        <p:txBody>
          <a:bodyPr spcFirstLastPara="1" wrap="square" lIns="68569" tIns="68569" rIns="68569" bIns="68569" anchor="ctr" anchorCtr="0">
            <a:noAutofit/>
          </a:bodyPr>
          <a:lstStyle/>
          <a:p>
            <a:r>
              <a:rPr lang="en" sz="1800">
                <a:solidFill>
                  <a:schemeClr val="dk1"/>
                </a:solidFill>
                <a:latin typeface="Trebuchet MS"/>
                <a:ea typeface="Trebuchet MS"/>
                <a:cs typeface="Trebuchet MS"/>
                <a:sym typeface="Trebuchet MS"/>
              </a:rPr>
              <a:t>OP_HASH160</a:t>
            </a:r>
            <a:endParaRPr sz="1800">
              <a:solidFill>
                <a:schemeClr val="dk1"/>
              </a:solidFill>
              <a:latin typeface="Trebuchet MS"/>
              <a:ea typeface="Trebuchet MS"/>
              <a:cs typeface="Trebuchet MS"/>
              <a:sym typeface="Trebuchet MS"/>
            </a:endParaRPr>
          </a:p>
          <a:p>
            <a:r>
              <a:rPr lang="en" sz="1800">
                <a:solidFill>
                  <a:schemeClr val="dk1"/>
                </a:solidFill>
                <a:latin typeface="Trebuchet MS"/>
                <a:ea typeface="Trebuchet MS"/>
                <a:cs typeface="Trebuchet MS"/>
                <a:sym typeface="Trebuchet MS"/>
              </a:rPr>
              <a:t>&lt;hash of redemption script&gt;</a:t>
            </a:r>
            <a:endParaRPr sz="1800">
              <a:solidFill>
                <a:schemeClr val="dk1"/>
              </a:solidFill>
              <a:latin typeface="Trebuchet MS"/>
              <a:ea typeface="Trebuchet MS"/>
              <a:cs typeface="Trebuchet MS"/>
              <a:sym typeface="Trebuchet MS"/>
            </a:endParaRPr>
          </a:p>
          <a:p>
            <a:r>
              <a:rPr lang="en" sz="1800">
                <a:solidFill>
                  <a:schemeClr val="dk1"/>
                </a:solidFill>
                <a:latin typeface="Trebuchet MS"/>
                <a:ea typeface="Trebuchet MS"/>
                <a:cs typeface="Trebuchet MS"/>
                <a:sym typeface="Trebuchet MS"/>
              </a:rPr>
              <a:t>OP_EQUAL</a:t>
            </a:r>
            <a:endParaRPr sz="1800">
              <a:latin typeface="Trebuchet MS"/>
              <a:ea typeface="Trebuchet MS"/>
              <a:cs typeface="Trebuchet MS"/>
              <a:sym typeface="Trebuchet MS"/>
            </a:endParaRPr>
          </a:p>
        </p:txBody>
      </p:sp>
      <p:sp>
        <p:nvSpPr>
          <p:cNvPr id="1408" name="Shape 1408"/>
          <p:cNvSpPr txBox="1"/>
          <p:nvPr/>
        </p:nvSpPr>
        <p:spPr>
          <a:xfrm>
            <a:off x="2343713" y="1226200"/>
            <a:ext cx="5320575" cy="1684125"/>
          </a:xfrm>
          <a:prstGeom prst="rect">
            <a:avLst/>
          </a:prstGeom>
          <a:solidFill>
            <a:srgbClr val="D5A6BD"/>
          </a:solidFill>
          <a:ln>
            <a:noFill/>
          </a:ln>
        </p:spPr>
        <p:txBody>
          <a:bodyPr spcFirstLastPara="1" wrap="square" lIns="68569" tIns="68569" rIns="68569" bIns="68569" anchor="ctr" anchorCtr="0">
            <a:noAutofit/>
          </a:bodyPr>
          <a:lstStyle/>
          <a:p>
            <a:r>
              <a:rPr lang="en" sz="1800">
                <a:solidFill>
                  <a:schemeClr val="dk1"/>
                </a:solidFill>
                <a:latin typeface="Trebuchet MS"/>
                <a:ea typeface="Trebuchet MS"/>
                <a:cs typeface="Trebuchet MS"/>
                <a:sym typeface="Trebuchet MS"/>
              </a:rPr>
              <a:t>&lt;signature&gt;</a:t>
            </a:r>
            <a:endParaRPr sz="1800">
              <a:solidFill>
                <a:schemeClr val="dk1"/>
              </a:solidFill>
              <a:latin typeface="Trebuchet MS"/>
              <a:ea typeface="Trebuchet MS"/>
              <a:cs typeface="Trebuchet MS"/>
              <a:sym typeface="Trebuchet MS"/>
            </a:endParaRPr>
          </a:p>
          <a:p>
            <a:r>
              <a:rPr lang="en" sz="1800">
                <a:solidFill>
                  <a:schemeClr val="dk1"/>
                </a:solidFill>
                <a:latin typeface="Trebuchet MS"/>
                <a:ea typeface="Trebuchet MS"/>
                <a:cs typeface="Trebuchet MS"/>
                <a:sym typeface="Trebuchet MS"/>
              </a:rPr>
              <a:t>&lt;&lt;pubkey&gt; OP_CHECKSIG&gt;</a:t>
            </a:r>
            <a:endParaRPr sz="1800">
              <a:latin typeface="Trebuchet MS"/>
              <a:ea typeface="Trebuchet MS"/>
              <a:cs typeface="Trebuchet MS"/>
              <a:sym typeface="Trebuchet MS"/>
            </a:endParaRPr>
          </a:p>
        </p:txBody>
      </p:sp>
      <p:sp>
        <p:nvSpPr>
          <p:cNvPr id="1409" name="Shape 1409"/>
          <p:cNvSpPr/>
          <p:nvPr/>
        </p:nvSpPr>
        <p:spPr>
          <a:xfrm>
            <a:off x="2626706" y="4667425"/>
            <a:ext cx="4699575" cy="423225"/>
          </a:xfrm>
          <a:prstGeom prst="roundRect">
            <a:avLst>
              <a:gd name="adj" fmla="val 16667"/>
            </a:avLst>
          </a:prstGeom>
          <a:solidFill>
            <a:srgbClr val="6AA84F"/>
          </a:solidFill>
          <a:ln w="19050" cap="flat" cmpd="sng">
            <a:solidFill>
              <a:srgbClr val="666666"/>
            </a:solidFill>
            <a:prstDash val="solid"/>
            <a:round/>
            <a:headEnd type="none" w="sm" len="sm"/>
            <a:tailEnd type="none" w="sm" len="sm"/>
          </a:ln>
        </p:spPr>
        <p:txBody>
          <a:bodyPr spcFirstLastPara="1" wrap="square" lIns="68569" tIns="68569" rIns="68569" bIns="68569" anchor="ctr" anchorCtr="0">
            <a:noAutofit/>
          </a:bodyPr>
          <a:lstStyle/>
          <a:p>
            <a:pPr algn="ctr"/>
            <a:r>
              <a:rPr lang="en" sz="1050" b="1">
                <a:latin typeface="Trebuchet MS"/>
                <a:ea typeface="Trebuchet MS"/>
                <a:cs typeface="Trebuchet MS"/>
                <a:sym typeface="Trebuchet MS"/>
              </a:rPr>
              <a:t>“Pay to Script Hash”</a:t>
            </a:r>
            <a:endParaRPr sz="1050">
              <a:latin typeface="Trebuchet MS"/>
              <a:ea typeface="Trebuchet MS"/>
              <a:cs typeface="Trebuchet MS"/>
              <a:sym typeface="Trebuchet MS"/>
            </a:endParaRPr>
          </a:p>
        </p:txBody>
      </p:sp>
      <p:sp>
        <p:nvSpPr>
          <p:cNvPr id="1410" name="Shape 1410"/>
          <p:cNvSpPr txBox="1"/>
          <p:nvPr/>
        </p:nvSpPr>
        <p:spPr>
          <a:xfrm>
            <a:off x="2533331" y="1393288"/>
            <a:ext cx="4792950" cy="1517175"/>
          </a:xfrm>
          <a:prstGeom prst="rect">
            <a:avLst/>
          </a:prstGeom>
          <a:solidFill>
            <a:srgbClr val="EAD1DC"/>
          </a:solidFill>
          <a:ln w="9525" cap="flat" cmpd="sng">
            <a:solidFill>
              <a:srgbClr val="000000"/>
            </a:solidFill>
            <a:prstDash val="dash"/>
            <a:round/>
            <a:headEnd type="none" w="sm" len="sm"/>
            <a:tailEnd type="none" w="sm" len="sm"/>
          </a:ln>
        </p:spPr>
        <p:txBody>
          <a:bodyPr spcFirstLastPara="1" wrap="square" lIns="68569" tIns="68569" rIns="68569" bIns="68569" anchor="ctr" anchorCtr="0">
            <a:noAutofit/>
          </a:bodyPr>
          <a:lstStyle/>
          <a:p>
            <a:r>
              <a:rPr lang="en" sz="1800">
                <a:solidFill>
                  <a:schemeClr val="dk1"/>
                </a:solidFill>
                <a:latin typeface="Trebuchet MS"/>
                <a:ea typeface="Trebuchet MS"/>
                <a:cs typeface="Trebuchet MS"/>
                <a:sym typeface="Trebuchet MS"/>
              </a:rPr>
              <a:t>&lt;signature&gt;</a:t>
            </a:r>
            <a:endParaRPr sz="1800">
              <a:latin typeface="Trebuchet MS"/>
              <a:ea typeface="Trebuchet MS"/>
              <a:cs typeface="Trebuchet MS"/>
              <a:sym typeface="Trebuchet MS"/>
            </a:endParaRPr>
          </a:p>
        </p:txBody>
      </p:sp>
      <p:sp>
        <p:nvSpPr>
          <p:cNvPr id="1411" name="Shape 1411"/>
          <p:cNvSpPr txBox="1"/>
          <p:nvPr/>
        </p:nvSpPr>
        <p:spPr>
          <a:xfrm>
            <a:off x="2533331" y="2910388"/>
            <a:ext cx="4792950" cy="1517175"/>
          </a:xfrm>
          <a:prstGeom prst="rect">
            <a:avLst/>
          </a:prstGeom>
          <a:solidFill>
            <a:srgbClr val="FFE599"/>
          </a:solidFill>
          <a:ln w="9525" cap="flat" cmpd="sng">
            <a:solidFill>
              <a:srgbClr val="000000"/>
            </a:solidFill>
            <a:prstDash val="dash"/>
            <a:round/>
            <a:headEnd type="none" w="sm" len="sm"/>
            <a:tailEnd type="none" w="sm" len="sm"/>
          </a:ln>
        </p:spPr>
        <p:txBody>
          <a:bodyPr spcFirstLastPara="1" wrap="square" lIns="68569" tIns="68569" rIns="68569" bIns="68569" anchor="ctr" anchorCtr="0">
            <a:noAutofit/>
          </a:bodyPr>
          <a:lstStyle/>
          <a:p>
            <a:r>
              <a:rPr lang="en" sz="1800">
                <a:solidFill>
                  <a:schemeClr val="dk1"/>
                </a:solidFill>
                <a:latin typeface="Trebuchet MS"/>
                <a:ea typeface="Trebuchet MS"/>
                <a:cs typeface="Trebuchet MS"/>
                <a:sym typeface="Trebuchet MS"/>
              </a:rPr>
              <a:t>&lt;pubkey&gt;</a:t>
            </a:r>
            <a:endParaRPr sz="1800">
              <a:solidFill>
                <a:schemeClr val="dk1"/>
              </a:solidFill>
              <a:latin typeface="Trebuchet MS"/>
              <a:ea typeface="Trebuchet MS"/>
              <a:cs typeface="Trebuchet MS"/>
              <a:sym typeface="Trebuchet MS"/>
            </a:endParaRPr>
          </a:p>
          <a:p>
            <a:r>
              <a:rPr lang="en" sz="1800">
                <a:solidFill>
                  <a:schemeClr val="dk1"/>
                </a:solidFill>
                <a:latin typeface="Trebuchet MS"/>
                <a:ea typeface="Trebuchet MS"/>
                <a:cs typeface="Trebuchet MS"/>
                <a:sym typeface="Trebuchet MS"/>
              </a:rPr>
              <a:t>OP_CHECKSIG</a:t>
            </a:r>
            <a:endParaRPr sz="1800">
              <a:latin typeface="Trebuchet MS"/>
              <a:ea typeface="Trebuchet MS"/>
              <a:cs typeface="Trebuchet MS"/>
              <a:sym typeface="Trebuchet MS"/>
            </a:endParaRPr>
          </a:p>
        </p:txBody>
      </p:sp>
    </p:spTree>
    <p:extLst>
      <p:ext uri="{BB962C8B-B14F-4D97-AF65-F5344CB8AC3E}">
        <p14:creationId xmlns:p14="http://schemas.microsoft.com/office/powerpoint/2010/main" val="25951703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408"/>
                                        </p:tgtEl>
                                        <p:attrNameLst>
                                          <p:attrName>style.visibility</p:attrName>
                                        </p:attrNameLst>
                                      </p:cBhvr>
                                      <p:to>
                                        <p:strVal val="visible"/>
                                      </p:to>
                                    </p:set>
                                    <p:animEffect transition="in" filter="fade">
                                      <p:cBhvr>
                                        <p:cTn id="7" dur="1000"/>
                                        <p:tgtEl>
                                          <p:spTgt spid="1408"/>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411"/>
                                        </p:tgtEl>
                                        <p:attrNameLst>
                                          <p:attrName>style.visibility</p:attrName>
                                        </p:attrNameLst>
                                      </p:cBhvr>
                                      <p:to>
                                        <p:strVal val="visible"/>
                                      </p:to>
                                    </p:set>
                                    <p:animEffect transition="in" filter="fade">
                                      <p:cBhvr>
                                        <p:cTn id="12" dur="1000"/>
                                        <p:tgtEl>
                                          <p:spTgt spid="1411"/>
                                        </p:tgtEl>
                                      </p:cBhvr>
                                    </p:animEffect>
                                  </p:childTnLst>
                                </p:cTn>
                              </p:par>
                              <p:par>
                                <p:cTn id="13" presetID="10" presetClass="entr" presetSubtype="0" fill="hold" nodeType="withEffect">
                                  <p:stCondLst>
                                    <p:cond delay="0"/>
                                  </p:stCondLst>
                                  <p:childTnLst>
                                    <p:set>
                                      <p:cBhvr>
                                        <p:cTn id="14" dur="1" fill="hold">
                                          <p:stCondLst>
                                            <p:cond delay="0"/>
                                          </p:stCondLst>
                                        </p:cTn>
                                        <p:tgtEl>
                                          <p:spTgt spid="1410"/>
                                        </p:tgtEl>
                                        <p:attrNameLst>
                                          <p:attrName>style.visibility</p:attrName>
                                        </p:attrNameLst>
                                      </p:cBhvr>
                                      <p:to>
                                        <p:strVal val="visible"/>
                                      </p:to>
                                    </p:set>
                                    <p:animEffect transition="in" filter="fade">
                                      <p:cBhvr>
                                        <p:cTn id="15" dur="1000"/>
                                        <p:tgtEl>
                                          <p:spTgt spid="1410"/>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nodeType="clickEffect">
                                  <p:stCondLst>
                                    <p:cond delay="0"/>
                                  </p:stCondLst>
                                  <p:childTnLst>
                                    <p:set>
                                      <p:cBhvr>
                                        <p:cTn id="19" dur="1" fill="hold">
                                          <p:stCondLst>
                                            <p:cond delay="0"/>
                                          </p:stCondLst>
                                        </p:cTn>
                                        <p:tgtEl>
                                          <p:spTgt spid="1409"/>
                                        </p:tgtEl>
                                        <p:attrNameLst>
                                          <p:attrName>style.visibility</p:attrName>
                                        </p:attrNameLst>
                                      </p:cBhvr>
                                      <p:to>
                                        <p:strVal val="visible"/>
                                      </p:to>
                                    </p:set>
                                    <p:animEffect transition="in" filter="fade">
                                      <p:cBhvr>
                                        <p:cTn id="20" dur="1000"/>
                                        <p:tgtEl>
                                          <p:spTgt spid="140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415"/>
        <p:cNvGrpSpPr/>
        <p:nvPr/>
      </p:nvGrpSpPr>
      <p:grpSpPr>
        <a:xfrm>
          <a:off x="0" y="0"/>
          <a:ext cx="0" cy="0"/>
          <a:chOff x="0" y="0"/>
          <a:chExt cx="0" cy="0"/>
        </a:xfrm>
      </p:grpSpPr>
      <p:sp>
        <p:nvSpPr>
          <p:cNvPr id="1416" name="Shape 1416"/>
          <p:cNvSpPr txBox="1">
            <a:spLocks noGrp="1"/>
          </p:cNvSpPr>
          <p:nvPr>
            <p:ph type="title"/>
          </p:nvPr>
        </p:nvSpPr>
        <p:spPr>
          <a:xfrm>
            <a:off x="1485900" y="205979"/>
            <a:ext cx="6172200" cy="857475"/>
          </a:xfrm>
          <a:prstGeom prst="rect">
            <a:avLst/>
          </a:prstGeom>
        </p:spPr>
        <p:txBody>
          <a:bodyPr spcFirstLastPara="1" wrap="square" lIns="68569" tIns="68569" rIns="68569" bIns="68569" anchor="b" anchorCtr="0">
            <a:noAutofit/>
          </a:bodyPr>
          <a:lstStyle/>
          <a:p>
            <a:r>
              <a:rPr lang="en"/>
              <a:t>Pay to script hash</a:t>
            </a:r>
            <a:endParaRPr i="1"/>
          </a:p>
        </p:txBody>
      </p:sp>
      <p:sp>
        <p:nvSpPr>
          <p:cNvPr id="1417" name="Shape 1417"/>
          <p:cNvSpPr/>
          <p:nvPr/>
        </p:nvSpPr>
        <p:spPr>
          <a:xfrm>
            <a:off x="1336219" y="1674625"/>
            <a:ext cx="1069650" cy="1306575"/>
          </a:xfrm>
          <a:prstGeom prst="smileyFace">
            <a:avLst>
              <a:gd name="adj" fmla="val 4653"/>
            </a:avLst>
          </a:prstGeom>
          <a:solidFill>
            <a:schemeClr val="lt2"/>
          </a:solidFill>
          <a:ln w="19050" cap="flat" cmpd="sng">
            <a:solidFill>
              <a:schemeClr val="dk2"/>
            </a:solidFill>
            <a:prstDash val="solid"/>
            <a:round/>
            <a:headEnd type="none" w="sm" len="sm"/>
            <a:tailEnd type="none" w="sm" len="sm"/>
          </a:ln>
        </p:spPr>
        <p:txBody>
          <a:bodyPr spcFirstLastPara="1" wrap="square" lIns="68569" tIns="68569" rIns="68569" bIns="68569" anchor="ctr" anchorCtr="0">
            <a:noAutofit/>
          </a:bodyPr>
          <a:lstStyle/>
          <a:p>
            <a:endParaRPr sz="1050"/>
          </a:p>
        </p:txBody>
      </p:sp>
      <p:sp>
        <p:nvSpPr>
          <p:cNvPr id="1418" name="Shape 1418"/>
          <p:cNvSpPr/>
          <p:nvPr/>
        </p:nvSpPr>
        <p:spPr>
          <a:xfrm>
            <a:off x="5304263" y="1357075"/>
            <a:ext cx="2022075" cy="1941525"/>
          </a:xfrm>
          <a:prstGeom prst="cube">
            <a:avLst>
              <a:gd name="adj" fmla="val 25000"/>
            </a:avLst>
          </a:prstGeom>
          <a:solidFill>
            <a:schemeClr val="lt2"/>
          </a:solidFill>
          <a:ln w="19050" cap="flat" cmpd="sng">
            <a:solidFill>
              <a:schemeClr val="dk2"/>
            </a:solidFill>
            <a:prstDash val="solid"/>
            <a:round/>
            <a:headEnd type="none" w="sm" len="sm"/>
            <a:tailEnd type="none" w="sm" len="sm"/>
          </a:ln>
        </p:spPr>
        <p:txBody>
          <a:bodyPr spcFirstLastPara="1" wrap="square" lIns="68569" tIns="68569" rIns="68569" bIns="68569" anchor="ctr" anchorCtr="0">
            <a:noAutofit/>
          </a:bodyPr>
          <a:lstStyle/>
          <a:p>
            <a:endParaRPr sz="1050"/>
          </a:p>
        </p:txBody>
      </p:sp>
      <p:sp>
        <p:nvSpPr>
          <p:cNvPr id="1419" name="Shape 1419"/>
          <p:cNvSpPr/>
          <p:nvPr/>
        </p:nvSpPr>
        <p:spPr>
          <a:xfrm>
            <a:off x="5573419" y="1278975"/>
            <a:ext cx="1180125" cy="561375"/>
          </a:xfrm>
          <a:prstGeom prst="cube">
            <a:avLst>
              <a:gd name="adj" fmla="val 25000"/>
            </a:avLst>
          </a:prstGeom>
          <a:solidFill>
            <a:schemeClr val="lt2"/>
          </a:solidFill>
          <a:ln w="19050" cap="flat" cmpd="sng">
            <a:solidFill>
              <a:schemeClr val="dk2"/>
            </a:solidFill>
            <a:prstDash val="solid"/>
            <a:round/>
            <a:headEnd type="none" w="sm" len="sm"/>
            <a:tailEnd type="none" w="sm" len="sm"/>
          </a:ln>
        </p:spPr>
        <p:txBody>
          <a:bodyPr spcFirstLastPara="1" wrap="square" lIns="68569" tIns="68569" rIns="68569" bIns="68569" anchor="ctr" anchorCtr="0">
            <a:noAutofit/>
          </a:bodyPr>
          <a:lstStyle/>
          <a:p>
            <a:pPr algn="ctr"/>
            <a:r>
              <a:rPr lang="en" sz="1050" b="1"/>
              <a:t>Big Box</a:t>
            </a:r>
            <a:endParaRPr sz="1050" b="1"/>
          </a:p>
        </p:txBody>
      </p:sp>
      <p:cxnSp>
        <p:nvCxnSpPr>
          <p:cNvPr id="1420" name="Shape 1420"/>
          <p:cNvCxnSpPr/>
          <p:nvPr/>
        </p:nvCxnSpPr>
        <p:spPr>
          <a:xfrm>
            <a:off x="2606006" y="1858650"/>
            <a:ext cx="2449800" cy="0"/>
          </a:xfrm>
          <a:prstGeom prst="straightConnector1">
            <a:avLst/>
          </a:prstGeom>
          <a:noFill/>
          <a:ln w="19050" cap="flat" cmpd="sng">
            <a:solidFill>
              <a:schemeClr val="dk2"/>
            </a:solidFill>
            <a:prstDash val="solid"/>
            <a:round/>
            <a:headEnd type="none" w="med" len="med"/>
            <a:tailEnd type="triangle" w="med" len="med"/>
          </a:ln>
        </p:spPr>
      </p:cxnSp>
      <p:sp>
        <p:nvSpPr>
          <p:cNvPr id="1421" name="Shape 1421"/>
          <p:cNvSpPr txBox="1"/>
          <p:nvPr/>
        </p:nvSpPr>
        <p:spPr>
          <a:xfrm>
            <a:off x="2799225" y="1435400"/>
            <a:ext cx="2284200" cy="322200"/>
          </a:xfrm>
          <a:prstGeom prst="rect">
            <a:avLst/>
          </a:prstGeom>
          <a:noFill/>
          <a:ln>
            <a:noFill/>
          </a:ln>
        </p:spPr>
        <p:txBody>
          <a:bodyPr spcFirstLastPara="1" wrap="square" lIns="68569" tIns="68569" rIns="68569" bIns="68569" anchor="t" anchorCtr="0">
            <a:noAutofit/>
          </a:bodyPr>
          <a:lstStyle/>
          <a:p>
            <a:r>
              <a:rPr lang="en" sz="1050"/>
              <a:t>I’m ready to pay for my purchases!</a:t>
            </a:r>
            <a:endParaRPr sz="1050"/>
          </a:p>
        </p:txBody>
      </p:sp>
      <p:cxnSp>
        <p:nvCxnSpPr>
          <p:cNvPr id="1422" name="Shape 1422"/>
          <p:cNvCxnSpPr/>
          <p:nvPr/>
        </p:nvCxnSpPr>
        <p:spPr>
          <a:xfrm rot="10800000">
            <a:off x="2606044" y="2425100"/>
            <a:ext cx="2470500" cy="0"/>
          </a:xfrm>
          <a:prstGeom prst="straightConnector1">
            <a:avLst/>
          </a:prstGeom>
          <a:noFill/>
          <a:ln w="19050" cap="flat" cmpd="sng">
            <a:solidFill>
              <a:schemeClr val="dk2"/>
            </a:solidFill>
            <a:prstDash val="solid"/>
            <a:round/>
            <a:headEnd type="none" w="med" len="med"/>
            <a:tailEnd type="triangle" w="med" len="med"/>
          </a:ln>
        </p:spPr>
      </p:cxnSp>
      <p:sp>
        <p:nvSpPr>
          <p:cNvPr id="1423" name="Shape 1423"/>
          <p:cNvSpPr txBox="1"/>
          <p:nvPr/>
        </p:nvSpPr>
        <p:spPr>
          <a:xfrm>
            <a:off x="2716425" y="2520475"/>
            <a:ext cx="2449800" cy="387000"/>
          </a:xfrm>
          <a:prstGeom prst="rect">
            <a:avLst/>
          </a:prstGeom>
          <a:noFill/>
          <a:ln>
            <a:noFill/>
          </a:ln>
        </p:spPr>
        <p:txBody>
          <a:bodyPr spcFirstLastPara="1" wrap="square" lIns="68569" tIns="68569" rIns="68569" bIns="68569" anchor="t" anchorCtr="0">
            <a:noAutofit/>
          </a:bodyPr>
          <a:lstStyle/>
          <a:p>
            <a:r>
              <a:rPr lang="en" sz="1050"/>
              <a:t>Great! Here’s our address: 0x3454</a:t>
            </a:r>
            <a:endParaRPr sz="1050"/>
          </a:p>
        </p:txBody>
      </p:sp>
      <p:sp>
        <p:nvSpPr>
          <p:cNvPr id="1424" name="Shape 1424"/>
          <p:cNvSpPr/>
          <p:nvPr/>
        </p:nvSpPr>
        <p:spPr>
          <a:xfrm>
            <a:off x="1336219" y="1674625"/>
            <a:ext cx="1069650" cy="1306575"/>
          </a:xfrm>
          <a:prstGeom prst="smileyFace">
            <a:avLst>
              <a:gd name="adj" fmla="val 4653"/>
            </a:avLst>
          </a:prstGeom>
          <a:solidFill>
            <a:schemeClr val="lt2"/>
          </a:solidFill>
          <a:ln w="19050" cap="flat" cmpd="sng">
            <a:solidFill>
              <a:schemeClr val="dk2"/>
            </a:solidFill>
            <a:prstDash val="solid"/>
            <a:round/>
            <a:headEnd type="none" w="sm" len="sm"/>
            <a:tailEnd type="none" w="sm" len="sm"/>
          </a:ln>
        </p:spPr>
        <p:txBody>
          <a:bodyPr spcFirstLastPara="1" wrap="square" lIns="68569" tIns="68569" rIns="68569" bIns="68569" anchor="ctr" anchorCtr="0">
            <a:noAutofit/>
          </a:bodyPr>
          <a:lstStyle/>
          <a:p>
            <a:endParaRPr sz="1050"/>
          </a:p>
        </p:txBody>
      </p:sp>
    </p:spTree>
    <p:extLst>
      <p:ext uri="{BB962C8B-B14F-4D97-AF65-F5344CB8AC3E}">
        <p14:creationId xmlns:p14="http://schemas.microsoft.com/office/powerpoint/2010/main" val="8314162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422"/>
                                        </p:tgtEl>
                                        <p:attrNameLst>
                                          <p:attrName>style.visibility</p:attrName>
                                        </p:attrNameLst>
                                      </p:cBhvr>
                                      <p:to>
                                        <p:strVal val="visible"/>
                                      </p:to>
                                    </p:set>
                                    <p:animEffect transition="in" filter="fade">
                                      <p:cBhvr>
                                        <p:cTn id="7" dur="1000"/>
                                        <p:tgtEl>
                                          <p:spTgt spid="1422"/>
                                        </p:tgtEl>
                                      </p:cBhvr>
                                    </p:animEffect>
                                  </p:childTnLst>
                                </p:cTn>
                              </p:par>
                              <p:par>
                                <p:cTn id="8" presetID="10" presetClass="entr" presetSubtype="0" fill="hold" nodeType="withEffect">
                                  <p:stCondLst>
                                    <p:cond delay="0"/>
                                  </p:stCondLst>
                                  <p:childTnLst>
                                    <p:set>
                                      <p:cBhvr>
                                        <p:cTn id="9" dur="1" fill="hold">
                                          <p:stCondLst>
                                            <p:cond delay="0"/>
                                          </p:stCondLst>
                                        </p:cTn>
                                        <p:tgtEl>
                                          <p:spTgt spid="1423"/>
                                        </p:tgtEl>
                                        <p:attrNameLst>
                                          <p:attrName>style.visibility</p:attrName>
                                        </p:attrNameLst>
                                      </p:cBhvr>
                                      <p:to>
                                        <p:strVal val="visible"/>
                                      </p:to>
                                    </p:set>
                                    <p:animEffect transition="in" filter="fade">
                                      <p:cBhvr>
                                        <p:cTn id="10" dur="1000"/>
                                        <p:tgtEl>
                                          <p:spTgt spid="14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482"/>
        <p:cNvGrpSpPr/>
        <p:nvPr/>
      </p:nvGrpSpPr>
      <p:grpSpPr>
        <a:xfrm>
          <a:off x="0" y="0"/>
          <a:ext cx="0" cy="0"/>
          <a:chOff x="0" y="0"/>
          <a:chExt cx="0" cy="0"/>
        </a:xfrm>
      </p:grpSpPr>
      <p:sp>
        <p:nvSpPr>
          <p:cNvPr id="483" name="Shape 483"/>
          <p:cNvSpPr txBox="1">
            <a:spLocks noGrp="1"/>
          </p:cNvSpPr>
          <p:nvPr>
            <p:ph type="subTitle" idx="1"/>
          </p:nvPr>
        </p:nvSpPr>
        <p:spPr>
          <a:xfrm>
            <a:off x="1657350" y="1690472"/>
            <a:ext cx="5829300" cy="1723275"/>
          </a:xfrm>
          <a:prstGeom prst="rect">
            <a:avLst/>
          </a:prstGeom>
          <a:noFill/>
          <a:ln>
            <a:noFill/>
          </a:ln>
        </p:spPr>
        <p:txBody>
          <a:bodyPr spcFirstLastPara="1" wrap="square" lIns="68569" tIns="68569" rIns="68569" bIns="68569" anchor="t" anchorCtr="0">
            <a:noAutofit/>
          </a:bodyPr>
          <a:lstStyle/>
          <a:p>
            <a:pPr marL="0" indent="0"/>
            <a:endParaRPr sz="2250"/>
          </a:p>
          <a:p>
            <a:pPr marL="0" indent="0"/>
            <a:r>
              <a:rPr lang="en"/>
              <a:t>Applications of Bitcoin scripts</a:t>
            </a:r>
            <a:endParaRPr/>
          </a:p>
          <a:p>
            <a:pPr marL="0" indent="0"/>
            <a:r>
              <a:rPr lang="en"/>
              <a:t>(simple ‘smart contracts’)</a:t>
            </a:r>
            <a:endParaRPr/>
          </a:p>
        </p:txBody>
      </p:sp>
    </p:spTree>
    <p:extLst>
      <p:ext uri="{BB962C8B-B14F-4D97-AF65-F5344CB8AC3E}">
        <p14:creationId xmlns:p14="http://schemas.microsoft.com/office/powerpoint/2010/main" val="318681080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487"/>
        <p:cNvGrpSpPr/>
        <p:nvPr/>
      </p:nvGrpSpPr>
      <p:grpSpPr>
        <a:xfrm>
          <a:off x="0" y="0"/>
          <a:ext cx="0" cy="0"/>
          <a:chOff x="0" y="0"/>
          <a:chExt cx="0" cy="0"/>
        </a:xfrm>
      </p:grpSpPr>
      <p:sp>
        <p:nvSpPr>
          <p:cNvPr id="488" name="Shape 488"/>
          <p:cNvSpPr txBox="1">
            <a:spLocks noGrp="1"/>
          </p:cNvSpPr>
          <p:nvPr>
            <p:ph type="title"/>
          </p:nvPr>
        </p:nvSpPr>
        <p:spPr>
          <a:xfrm>
            <a:off x="1485900" y="205979"/>
            <a:ext cx="6172200" cy="857475"/>
          </a:xfrm>
          <a:prstGeom prst="rect">
            <a:avLst/>
          </a:prstGeom>
        </p:spPr>
        <p:txBody>
          <a:bodyPr spcFirstLastPara="1" wrap="square" lIns="68569" tIns="68569" rIns="68569" bIns="68569" anchor="b" anchorCtr="0">
            <a:noAutofit/>
          </a:bodyPr>
          <a:lstStyle/>
          <a:p>
            <a:r>
              <a:rPr lang="en"/>
              <a:t>Example 1: Escrow transactions</a:t>
            </a:r>
            <a:endParaRPr i="1"/>
          </a:p>
        </p:txBody>
      </p:sp>
      <p:sp>
        <p:nvSpPr>
          <p:cNvPr id="489" name="Shape 489"/>
          <p:cNvSpPr/>
          <p:nvPr/>
        </p:nvSpPr>
        <p:spPr>
          <a:xfrm>
            <a:off x="1252247" y="2774250"/>
            <a:ext cx="1069650" cy="1306575"/>
          </a:xfrm>
          <a:prstGeom prst="smileyFace">
            <a:avLst>
              <a:gd name="adj" fmla="val 4653"/>
            </a:avLst>
          </a:prstGeom>
          <a:solidFill>
            <a:schemeClr val="lt2"/>
          </a:solidFill>
          <a:ln w="19050" cap="flat" cmpd="sng">
            <a:solidFill>
              <a:schemeClr val="dk2"/>
            </a:solidFill>
            <a:prstDash val="solid"/>
            <a:round/>
            <a:headEnd type="none" w="sm" len="sm"/>
            <a:tailEnd type="none" w="sm" len="sm"/>
          </a:ln>
        </p:spPr>
        <p:txBody>
          <a:bodyPr spcFirstLastPara="1" wrap="square" lIns="68569" tIns="68569" rIns="68569" bIns="68569" anchor="ctr" anchorCtr="0">
            <a:noAutofit/>
          </a:bodyPr>
          <a:lstStyle/>
          <a:p>
            <a:endParaRPr sz="1050"/>
          </a:p>
        </p:txBody>
      </p:sp>
      <p:sp>
        <p:nvSpPr>
          <p:cNvPr id="490" name="Shape 490"/>
          <p:cNvSpPr/>
          <p:nvPr/>
        </p:nvSpPr>
        <p:spPr>
          <a:xfrm>
            <a:off x="6477216" y="2774250"/>
            <a:ext cx="1069650" cy="1306575"/>
          </a:xfrm>
          <a:prstGeom prst="smileyFace">
            <a:avLst>
              <a:gd name="adj" fmla="val 4653"/>
            </a:avLst>
          </a:prstGeom>
          <a:solidFill>
            <a:schemeClr val="lt2"/>
          </a:solidFill>
          <a:ln w="19050" cap="flat" cmpd="sng">
            <a:solidFill>
              <a:schemeClr val="dk2"/>
            </a:solidFill>
            <a:prstDash val="solid"/>
            <a:round/>
            <a:headEnd type="none" w="sm" len="sm"/>
            <a:tailEnd type="none" w="sm" len="sm"/>
          </a:ln>
        </p:spPr>
        <p:txBody>
          <a:bodyPr spcFirstLastPara="1" wrap="square" lIns="68569" tIns="68569" rIns="68569" bIns="68569" anchor="ctr" anchorCtr="0">
            <a:noAutofit/>
          </a:bodyPr>
          <a:lstStyle/>
          <a:p>
            <a:endParaRPr sz="1050"/>
          </a:p>
        </p:txBody>
      </p:sp>
      <p:sp>
        <p:nvSpPr>
          <p:cNvPr id="491" name="Shape 491"/>
          <p:cNvSpPr/>
          <p:nvPr/>
        </p:nvSpPr>
        <p:spPr>
          <a:xfrm>
            <a:off x="2452425" y="4069650"/>
            <a:ext cx="4024800" cy="976275"/>
          </a:xfrm>
          <a:prstGeom prst="roundRect">
            <a:avLst>
              <a:gd name="adj" fmla="val 16667"/>
            </a:avLst>
          </a:prstGeom>
          <a:solidFill>
            <a:srgbClr val="6AA84F"/>
          </a:solidFill>
          <a:ln w="19050" cap="flat" cmpd="sng">
            <a:solidFill>
              <a:srgbClr val="666666"/>
            </a:solidFill>
            <a:prstDash val="solid"/>
            <a:round/>
            <a:headEnd type="none" w="sm" len="sm"/>
            <a:tailEnd type="none" w="sm" len="sm"/>
          </a:ln>
        </p:spPr>
        <p:txBody>
          <a:bodyPr spcFirstLastPara="1" wrap="square" lIns="68569" tIns="68569" rIns="68569" bIns="68569" anchor="ctr" anchorCtr="0">
            <a:noAutofit/>
          </a:bodyPr>
          <a:lstStyle/>
          <a:p>
            <a:pPr algn="ctr"/>
            <a:r>
              <a:rPr lang="en" sz="1350" b="1">
                <a:latin typeface="Trebuchet MS"/>
                <a:ea typeface="Trebuchet MS"/>
                <a:cs typeface="Trebuchet MS"/>
                <a:sym typeface="Trebuchet MS"/>
              </a:rPr>
              <a:t>PROBLEM:</a:t>
            </a:r>
            <a:r>
              <a:rPr lang="en" sz="1350">
                <a:latin typeface="Trebuchet MS"/>
                <a:ea typeface="Trebuchet MS"/>
                <a:cs typeface="Trebuchet MS"/>
                <a:sym typeface="Trebuchet MS"/>
              </a:rPr>
              <a:t> Alice wants to buy online from Bob. Alice doesn’t want to pay until after Bob ships.</a:t>
            </a:r>
            <a:endParaRPr sz="1350">
              <a:latin typeface="Trebuchet MS"/>
              <a:ea typeface="Trebuchet MS"/>
              <a:cs typeface="Trebuchet MS"/>
              <a:sym typeface="Trebuchet MS"/>
            </a:endParaRPr>
          </a:p>
          <a:p>
            <a:pPr algn="ctr"/>
            <a:r>
              <a:rPr lang="en" sz="1350">
                <a:latin typeface="Trebuchet MS"/>
                <a:ea typeface="Trebuchet MS"/>
                <a:cs typeface="Trebuchet MS"/>
                <a:sym typeface="Trebuchet MS"/>
              </a:rPr>
              <a:t>Bob doesn’t want to ship until after Alice pays.</a:t>
            </a:r>
            <a:endParaRPr sz="1350">
              <a:latin typeface="Trebuchet MS"/>
              <a:ea typeface="Trebuchet MS"/>
              <a:cs typeface="Trebuchet MS"/>
              <a:sym typeface="Trebuchet MS"/>
            </a:endParaRPr>
          </a:p>
        </p:txBody>
      </p:sp>
      <p:sp>
        <p:nvSpPr>
          <p:cNvPr id="492" name="Shape 492"/>
          <p:cNvSpPr/>
          <p:nvPr/>
        </p:nvSpPr>
        <p:spPr>
          <a:xfrm>
            <a:off x="2564194" y="4069650"/>
            <a:ext cx="3752325" cy="666000"/>
          </a:xfrm>
          <a:prstGeom prst="rect">
            <a:avLst/>
          </a:prstGeom>
          <a:solidFill>
            <a:srgbClr val="FCE5CD"/>
          </a:solidFill>
          <a:ln w="19050" cap="flat" cmpd="sng">
            <a:solidFill>
              <a:srgbClr val="666666"/>
            </a:solidFill>
            <a:prstDash val="solid"/>
            <a:round/>
            <a:headEnd type="none" w="sm" len="sm"/>
            <a:tailEnd type="none" w="sm" len="sm"/>
          </a:ln>
        </p:spPr>
        <p:txBody>
          <a:bodyPr spcFirstLastPara="1" wrap="square" lIns="68569" tIns="68569" rIns="68569" bIns="68569" anchor="ctr" anchorCtr="0">
            <a:noAutofit/>
          </a:bodyPr>
          <a:lstStyle/>
          <a:p>
            <a:pPr>
              <a:lnSpc>
                <a:spcPct val="150000"/>
              </a:lnSpc>
            </a:pPr>
            <a:r>
              <a:rPr lang="en" sz="1350">
                <a:solidFill>
                  <a:schemeClr val="dk1"/>
                </a:solidFill>
                <a:latin typeface="Trebuchet MS"/>
                <a:ea typeface="Trebuchet MS"/>
                <a:cs typeface="Trebuchet MS"/>
                <a:sym typeface="Trebuchet MS"/>
              </a:rPr>
              <a:t>Pay </a:t>
            </a:r>
            <a:r>
              <a:rPr lang="en" sz="1350" i="1">
                <a:solidFill>
                  <a:schemeClr val="dk1"/>
                </a:solidFill>
                <a:latin typeface="Trebuchet MS"/>
                <a:ea typeface="Trebuchet MS"/>
                <a:cs typeface="Trebuchet MS"/>
                <a:sym typeface="Trebuchet MS"/>
              </a:rPr>
              <a:t>x</a:t>
            </a:r>
            <a:r>
              <a:rPr lang="en" sz="1350">
                <a:solidFill>
                  <a:schemeClr val="dk1"/>
                </a:solidFill>
                <a:latin typeface="Trebuchet MS"/>
                <a:ea typeface="Trebuchet MS"/>
                <a:cs typeface="Trebuchet MS"/>
                <a:sym typeface="Trebuchet MS"/>
              </a:rPr>
              <a:t> to 2-of-3 of Alice, Bob, Judy (MULTISIG)</a:t>
            </a:r>
            <a:endParaRPr sz="1350" baseline="-25000">
              <a:solidFill>
                <a:schemeClr val="dk1"/>
              </a:solidFill>
              <a:latin typeface="Trebuchet MS"/>
              <a:ea typeface="Trebuchet MS"/>
              <a:cs typeface="Trebuchet MS"/>
              <a:sym typeface="Trebuchet MS"/>
            </a:endParaRPr>
          </a:p>
          <a:p>
            <a:pPr algn="r">
              <a:lnSpc>
                <a:spcPct val="115000"/>
              </a:lnSpc>
            </a:pPr>
            <a:r>
              <a:rPr lang="en" sz="750">
                <a:solidFill>
                  <a:schemeClr val="dk1"/>
                </a:solidFill>
                <a:latin typeface="Trebuchet MS"/>
                <a:ea typeface="Trebuchet MS"/>
                <a:cs typeface="Trebuchet MS"/>
                <a:sym typeface="Trebuchet MS"/>
              </a:rPr>
              <a:t>SIGNED(ALICE)</a:t>
            </a:r>
            <a:endParaRPr sz="750">
              <a:solidFill>
                <a:schemeClr val="dk1"/>
              </a:solidFill>
              <a:latin typeface="Trebuchet MS"/>
              <a:ea typeface="Trebuchet MS"/>
              <a:cs typeface="Trebuchet MS"/>
              <a:sym typeface="Trebuchet MS"/>
            </a:endParaRPr>
          </a:p>
        </p:txBody>
      </p:sp>
      <p:sp>
        <p:nvSpPr>
          <p:cNvPr id="493" name="Shape 493"/>
          <p:cNvSpPr txBox="1"/>
          <p:nvPr/>
        </p:nvSpPr>
        <p:spPr>
          <a:xfrm>
            <a:off x="6776579" y="4080750"/>
            <a:ext cx="470925" cy="322200"/>
          </a:xfrm>
          <a:prstGeom prst="rect">
            <a:avLst/>
          </a:prstGeom>
          <a:noFill/>
          <a:ln>
            <a:noFill/>
          </a:ln>
        </p:spPr>
        <p:txBody>
          <a:bodyPr spcFirstLastPara="1" wrap="square" lIns="68569" tIns="68569" rIns="68569" bIns="68569" anchor="t" anchorCtr="0">
            <a:noAutofit/>
          </a:bodyPr>
          <a:lstStyle/>
          <a:p>
            <a:pPr algn="ctr"/>
            <a:r>
              <a:rPr lang="en" sz="1050"/>
              <a:t>Bob</a:t>
            </a:r>
            <a:endParaRPr sz="1050"/>
          </a:p>
        </p:txBody>
      </p:sp>
      <p:sp>
        <p:nvSpPr>
          <p:cNvPr id="494" name="Shape 494"/>
          <p:cNvSpPr txBox="1"/>
          <p:nvPr/>
        </p:nvSpPr>
        <p:spPr>
          <a:xfrm>
            <a:off x="1551610" y="4080750"/>
            <a:ext cx="470925" cy="322200"/>
          </a:xfrm>
          <a:prstGeom prst="rect">
            <a:avLst/>
          </a:prstGeom>
          <a:noFill/>
          <a:ln>
            <a:noFill/>
          </a:ln>
        </p:spPr>
        <p:txBody>
          <a:bodyPr spcFirstLastPara="1" wrap="square" lIns="68569" tIns="68569" rIns="68569" bIns="68569" anchor="t" anchorCtr="0">
            <a:noAutofit/>
          </a:bodyPr>
          <a:lstStyle/>
          <a:p>
            <a:pPr algn="ctr"/>
            <a:r>
              <a:rPr lang="en" sz="1050"/>
              <a:t>Alice</a:t>
            </a:r>
            <a:endParaRPr sz="1050"/>
          </a:p>
        </p:txBody>
      </p:sp>
      <p:sp>
        <p:nvSpPr>
          <p:cNvPr id="495" name="Shape 495"/>
          <p:cNvSpPr/>
          <p:nvPr/>
        </p:nvSpPr>
        <p:spPr>
          <a:xfrm>
            <a:off x="1686917" y="927900"/>
            <a:ext cx="764325" cy="933525"/>
          </a:xfrm>
          <a:prstGeom prst="smileyFace">
            <a:avLst>
              <a:gd name="adj" fmla="val 4653"/>
            </a:avLst>
          </a:prstGeom>
          <a:solidFill>
            <a:schemeClr val="lt2"/>
          </a:solidFill>
          <a:ln w="19050" cap="flat" cmpd="sng">
            <a:solidFill>
              <a:schemeClr val="dk2"/>
            </a:solidFill>
            <a:prstDash val="solid"/>
            <a:round/>
            <a:headEnd type="none" w="sm" len="sm"/>
            <a:tailEnd type="none" w="sm" len="sm"/>
          </a:ln>
        </p:spPr>
        <p:txBody>
          <a:bodyPr spcFirstLastPara="1" wrap="square" lIns="68569" tIns="68569" rIns="68569" bIns="68569" anchor="ctr" anchorCtr="0">
            <a:noAutofit/>
          </a:bodyPr>
          <a:lstStyle/>
          <a:p>
            <a:endParaRPr sz="1050"/>
          </a:p>
        </p:txBody>
      </p:sp>
      <p:sp>
        <p:nvSpPr>
          <p:cNvPr id="496" name="Shape 496"/>
          <p:cNvSpPr/>
          <p:nvPr/>
        </p:nvSpPr>
        <p:spPr>
          <a:xfrm>
            <a:off x="3912104" y="2647738"/>
            <a:ext cx="974925" cy="857475"/>
          </a:xfrm>
          <a:prstGeom prst="cube">
            <a:avLst>
              <a:gd name="adj" fmla="val 25000"/>
            </a:avLst>
          </a:prstGeom>
          <a:solidFill>
            <a:srgbClr val="B45F06"/>
          </a:solidFill>
          <a:ln w="19050" cap="flat" cmpd="sng">
            <a:solidFill>
              <a:schemeClr val="dk2"/>
            </a:solidFill>
            <a:prstDash val="solid"/>
            <a:round/>
            <a:headEnd type="none" w="sm" len="sm"/>
            <a:tailEnd type="none" w="sm" len="sm"/>
          </a:ln>
        </p:spPr>
        <p:txBody>
          <a:bodyPr spcFirstLastPara="1" wrap="square" lIns="68569" tIns="68569" rIns="68569" bIns="68569" anchor="ctr" anchorCtr="0">
            <a:noAutofit/>
          </a:bodyPr>
          <a:lstStyle/>
          <a:p>
            <a:r>
              <a:rPr lang="en" sz="1050"/>
              <a:t>To: Alice</a:t>
            </a:r>
            <a:endParaRPr sz="1050"/>
          </a:p>
          <a:p>
            <a:r>
              <a:rPr lang="en" sz="1050"/>
              <a:t>From: Bob</a:t>
            </a:r>
            <a:endParaRPr sz="1050"/>
          </a:p>
        </p:txBody>
      </p:sp>
      <p:cxnSp>
        <p:nvCxnSpPr>
          <p:cNvPr id="497" name="Shape 497"/>
          <p:cNvCxnSpPr/>
          <p:nvPr/>
        </p:nvCxnSpPr>
        <p:spPr>
          <a:xfrm rot="10800000">
            <a:off x="2341538" y="3683875"/>
            <a:ext cx="4094775" cy="0"/>
          </a:xfrm>
          <a:prstGeom prst="straightConnector1">
            <a:avLst/>
          </a:prstGeom>
          <a:noFill/>
          <a:ln w="19050" cap="flat" cmpd="sng">
            <a:solidFill>
              <a:schemeClr val="dk2"/>
            </a:solidFill>
            <a:prstDash val="solid"/>
            <a:round/>
            <a:headEnd type="none" w="med" len="med"/>
            <a:tailEnd type="triangle" w="med" len="med"/>
          </a:ln>
        </p:spPr>
      </p:cxnSp>
      <p:sp>
        <p:nvSpPr>
          <p:cNvPr id="498" name="Shape 498"/>
          <p:cNvSpPr/>
          <p:nvPr/>
        </p:nvSpPr>
        <p:spPr>
          <a:xfrm>
            <a:off x="2580188" y="1666675"/>
            <a:ext cx="3752325" cy="666000"/>
          </a:xfrm>
          <a:prstGeom prst="rect">
            <a:avLst/>
          </a:prstGeom>
          <a:solidFill>
            <a:srgbClr val="FCE5CD"/>
          </a:solidFill>
          <a:ln w="19050" cap="flat" cmpd="sng">
            <a:solidFill>
              <a:srgbClr val="666666"/>
            </a:solidFill>
            <a:prstDash val="solid"/>
            <a:round/>
            <a:headEnd type="none" w="sm" len="sm"/>
            <a:tailEnd type="none" w="sm" len="sm"/>
          </a:ln>
        </p:spPr>
        <p:txBody>
          <a:bodyPr spcFirstLastPara="1" wrap="square" lIns="68569" tIns="68569" rIns="68569" bIns="68569" anchor="ctr" anchorCtr="0">
            <a:noAutofit/>
          </a:bodyPr>
          <a:lstStyle/>
          <a:p>
            <a:pPr>
              <a:lnSpc>
                <a:spcPct val="150000"/>
              </a:lnSpc>
            </a:pPr>
            <a:r>
              <a:rPr lang="en" sz="1350">
                <a:solidFill>
                  <a:schemeClr val="dk1"/>
                </a:solidFill>
                <a:latin typeface="Trebuchet MS"/>
                <a:ea typeface="Trebuchet MS"/>
                <a:cs typeface="Trebuchet MS"/>
                <a:sym typeface="Trebuchet MS"/>
              </a:rPr>
              <a:t>Pay </a:t>
            </a:r>
            <a:r>
              <a:rPr lang="en" sz="1350" i="1">
                <a:solidFill>
                  <a:schemeClr val="dk1"/>
                </a:solidFill>
                <a:latin typeface="Trebuchet MS"/>
                <a:ea typeface="Trebuchet MS"/>
                <a:cs typeface="Trebuchet MS"/>
                <a:sym typeface="Trebuchet MS"/>
              </a:rPr>
              <a:t>x</a:t>
            </a:r>
            <a:r>
              <a:rPr lang="en" sz="1350">
                <a:solidFill>
                  <a:schemeClr val="dk1"/>
                </a:solidFill>
                <a:latin typeface="Trebuchet MS"/>
                <a:ea typeface="Trebuchet MS"/>
                <a:cs typeface="Trebuchet MS"/>
                <a:sym typeface="Trebuchet MS"/>
              </a:rPr>
              <a:t> to Bob</a:t>
            </a:r>
            <a:endParaRPr sz="1350" baseline="-25000">
              <a:solidFill>
                <a:schemeClr val="dk1"/>
              </a:solidFill>
              <a:latin typeface="Trebuchet MS"/>
              <a:ea typeface="Trebuchet MS"/>
              <a:cs typeface="Trebuchet MS"/>
              <a:sym typeface="Trebuchet MS"/>
            </a:endParaRPr>
          </a:p>
          <a:p>
            <a:pPr algn="r">
              <a:lnSpc>
                <a:spcPct val="115000"/>
              </a:lnSpc>
            </a:pPr>
            <a:r>
              <a:rPr lang="en" sz="750">
                <a:solidFill>
                  <a:schemeClr val="dk1"/>
                </a:solidFill>
                <a:latin typeface="Trebuchet MS"/>
                <a:ea typeface="Trebuchet MS"/>
                <a:cs typeface="Trebuchet MS"/>
                <a:sym typeface="Trebuchet MS"/>
              </a:rPr>
              <a:t>SIGNED(ALICE, BOB)</a:t>
            </a:r>
            <a:endParaRPr sz="750">
              <a:solidFill>
                <a:schemeClr val="dk1"/>
              </a:solidFill>
              <a:latin typeface="Trebuchet MS"/>
              <a:ea typeface="Trebuchet MS"/>
              <a:cs typeface="Trebuchet MS"/>
              <a:sym typeface="Trebuchet MS"/>
            </a:endParaRPr>
          </a:p>
        </p:txBody>
      </p:sp>
      <p:cxnSp>
        <p:nvCxnSpPr>
          <p:cNvPr id="499" name="Shape 499"/>
          <p:cNvCxnSpPr/>
          <p:nvPr/>
        </p:nvCxnSpPr>
        <p:spPr>
          <a:xfrm>
            <a:off x="2814225" y="2157275"/>
            <a:ext cx="159750" cy="2006325"/>
          </a:xfrm>
          <a:prstGeom prst="straightConnector1">
            <a:avLst/>
          </a:prstGeom>
          <a:noFill/>
          <a:ln w="19050" cap="flat" cmpd="sng">
            <a:solidFill>
              <a:srgbClr val="FF0000"/>
            </a:solidFill>
            <a:prstDash val="solid"/>
            <a:round/>
            <a:headEnd type="none" w="med" len="med"/>
            <a:tailEnd type="triangle" w="med" len="med"/>
          </a:ln>
        </p:spPr>
      </p:cxnSp>
      <p:sp>
        <p:nvSpPr>
          <p:cNvPr id="500" name="Shape 500"/>
          <p:cNvSpPr txBox="1"/>
          <p:nvPr/>
        </p:nvSpPr>
        <p:spPr>
          <a:xfrm>
            <a:off x="3217763" y="1063400"/>
            <a:ext cx="2363625" cy="577800"/>
          </a:xfrm>
          <a:prstGeom prst="rect">
            <a:avLst/>
          </a:prstGeom>
          <a:noFill/>
          <a:ln>
            <a:noFill/>
          </a:ln>
        </p:spPr>
        <p:txBody>
          <a:bodyPr spcFirstLastPara="1" wrap="square" lIns="68569" tIns="68569" rIns="68569" bIns="68569" anchor="t" anchorCtr="0">
            <a:noAutofit/>
          </a:bodyPr>
          <a:lstStyle/>
          <a:p>
            <a:r>
              <a:rPr lang="en" sz="2250"/>
              <a:t>(normal case)</a:t>
            </a:r>
            <a:endParaRPr sz="2250"/>
          </a:p>
        </p:txBody>
      </p:sp>
      <p:sp>
        <p:nvSpPr>
          <p:cNvPr id="501" name="Shape 501"/>
          <p:cNvSpPr/>
          <p:nvPr/>
        </p:nvSpPr>
        <p:spPr>
          <a:xfrm>
            <a:off x="4787156" y="2952013"/>
            <a:ext cx="99873" cy="248873"/>
          </a:xfrm>
          <a:prstGeom prst="irregularSeal2">
            <a:avLst/>
          </a:prstGeom>
          <a:solidFill>
            <a:schemeClr val="lt2"/>
          </a:solidFill>
          <a:ln w="19050" cap="flat" cmpd="sng">
            <a:solidFill>
              <a:schemeClr val="dk2"/>
            </a:solidFill>
            <a:prstDash val="solid"/>
            <a:round/>
            <a:headEnd type="none" w="sm" len="sm"/>
            <a:tailEnd type="none" w="sm" len="sm"/>
          </a:ln>
        </p:spPr>
        <p:txBody>
          <a:bodyPr spcFirstLastPara="1" wrap="square" lIns="68569" tIns="68569" rIns="68569" bIns="68569" anchor="ctr" anchorCtr="0">
            <a:noAutofit/>
          </a:bodyPr>
          <a:lstStyle/>
          <a:p>
            <a:endParaRPr sz="1050"/>
          </a:p>
        </p:txBody>
      </p:sp>
      <p:sp>
        <p:nvSpPr>
          <p:cNvPr id="502" name="Shape 502"/>
          <p:cNvSpPr/>
          <p:nvPr/>
        </p:nvSpPr>
        <p:spPr>
          <a:xfrm rot="5006966">
            <a:off x="4282952" y="2602397"/>
            <a:ext cx="211943" cy="301166"/>
          </a:xfrm>
          <a:prstGeom prst="irregularSeal2">
            <a:avLst/>
          </a:prstGeom>
          <a:solidFill>
            <a:schemeClr val="lt2"/>
          </a:solidFill>
          <a:ln w="19050" cap="flat" cmpd="sng">
            <a:solidFill>
              <a:schemeClr val="dk2"/>
            </a:solidFill>
            <a:prstDash val="solid"/>
            <a:round/>
            <a:headEnd type="none" w="sm" len="sm"/>
            <a:tailEnd type="none" w="sm" len="sm"/>
          </a:ln>
        </p:spPr>
        <p:txBody>
          <a:bodyPr spcFirstLastPara="1" wrap="square" lIns="68569" tIns="68569" rIns="68569" bIns="68569" anchor="ctr" anchorCtr="0">
            <a:noAutofit/>
          </a:bodyPr>
          <a:lstStyle/>
          <a:p>
            <a:endParaRPr sz="1050"/>
          </a:p>
        </p:txBody>
      </p:sp>
      <p:sp>
        <p:nvSpPr>
          <p:cNvPr id="503" name="Shape 503"/>
          <p:cNvSpPr/>
          <p:nvPr/>
        </p:nvSpPr>
        <p:spPr>
          <a:xfrm>
            <a:off x="2572669" y="1693937"/>
            <a:ext cx="3752325" cy="666000"/>
          </a:xfrm>
          <a:prstGeom prst="rect">
            <a:avLst/>
          </a:prstGeom>
          <a:solidFill>
            <a:srgbClr val="FCE5CD"/>
          </a:solidFill>
          <a:ln w="19050" cap="flat" cmpd="sng">
            <a:solidFill>
              <a:srgbClr val="666666"/>
            </a:solidFill>
            <a:prstDash val="solid"/>
            <a:round/>
            <a:headEnd type="none" w="sm" len="sm"/>
            <a:tailEnd type="none" w="sm" len="sm"/>
          </a:ln>
        </p:spPr>
        <p:txBody>
          <a:bodyPr spcFirstLastPara="1" wrap="square" lIns="68569" tIns="68569" rIns="68569" bIns="68569" anchor="ctr" anchorCtr="0">
            <a:noAutofit/>
          </a:bodyPr>
          <a:lstStyle/>
          <a:p>
            <a:pPr>
              <a:lnSpc>
                <a:spcPct val="150000"/>
              </a:lnSpc>
            </a:pPr>
            <a:r>
              <a:rPr lang="en" sz="1350">
                <a:solidFill>
                  <a:schemeClr val="dk1"/>
                </a:solidFill>
                <a:latin typeface="Trebuchet MS"/>
                <a:ea typeface="Trebuchet MS"/>
                <a:cs typeface="Trebuchet MS"/>
                <a:sym typeface="Trebuchet MS"/>
              </a:rPr>
              <a:t>Pay </a:t>
            </a:r>
            <a:r>
              <a:rPr lang="en" sz="1350" i="1">
                <a:solidFill>
                  <a:schemeClr val="dk1"/>
                </a:solidFill>
                <a:latin typeface="Trebuchet MS"/>
                <a:ea typeface="Trebuchet MS"/>
                <a:cs typeface="Trebuchet MS"/>
                <a:sym typeface="Trebuchet MS"/>
              </a:rPr>
              <a:t>x</a:t>
            </a:r>
            <a:r>
              <a:rPr lang="en" sz="1350">
                <a:solidFill>
                  <a:schemeClr val="dk1"/>
                </a:solidFill>
                <a:latin typeface="Trebuchet MS"/>
                <a:ea typeface="Trebuchet MS"/>
                <a:cs typeface="Trebuchet MS"/>
                <a:sym typeface="Trebuchet MS"/>
              </a:rPr>
              <a:t> to Alice</a:t>
            </a:r>
            <a:endParaRPr sz="1350" baseline="-25000">
              <a:solidFill>
                <a:schemeClr val="dk1"/>
              </a:solidFill>
              <a:latin typeface="Trebuchet MS"/>
              <a:ea typeface="Trebuchet MS"/>
              <a:cs typeface="Trebuchet MS"/>
              <a:sym typeface="Trebuchet MS"/>
            </a:endParaRPr>
          </a:p>
          <a:p>
            <a:pPr algn="r">
              <a:lnSpc>
                <a:spcPct val="115000"/>
              </a:lnSpc>
            </a:pPr>
            <a:r>
              <a:rPr lang="en" sz="750">
                <a:solidFill>
                  <a:schemeClr val="dk1"/>
                </a:solidFill>
                <a:latin typeface="Trebuchet MS"/>
                <a:ea typeface="Trebuchet MS"/>
                <a:cs typeface="Trebuchet MS"/>
                <a:sym typeface="Trebuchet MS"/>
              </a:rPr>
              <a:t>SIGNED(ALICE, JUDY)</a:t>
            </a:r>
            <a:endParaRPr sz="750">
              <a:solidFill>
                <a:schemeClr val="dk1"/>
              </a:solidFill>
              <a:latin typeface="Trebuchet MS"/>
              <a:ea typeface="Trebuchet MS"/>
              <a:cs typeface="Trebuchet MS"/>
              <a:sym typeface="Trebuchet MS"/>
            </a:endParaRPr>
          </a:p>
        </p:txBody>
      </p:sp>
      <p:sp>
        <p:nvSpPr>
          <p:cNvPr id="504" name="Shape 504"/>
          <p:cNvSpPr txBox="1"/>
          <p:nvPr/>
        </p:nvSpPr>
        <p:spPr>
          <a:xfrm>
            <a:off x="3283013" y="1007075"/>
            <a:ext cx="2363625" cy="577800"/>
          </a:xfrm>
          <a:prstGeom prst="rect">
            <a:avLst/>
          </a:prstGeom>
          <a:noFill/>
          <a:ln>
            <a:noFill/>
          </a:ln>
        </p:spPr>
        <p:txBody>
          <a:bodyPr spcFirstLastPara="1" wrap="square" lIns="68569" tIns="68569" rIns="68569" bIns="68569" anchor="t" anchorCtr="0">
            <a:noAutofit/>
          </a:bodyPr>
          <a:lstStyle/>
          <a:p>
            <a:r>
              <a:rPr lang="en" sz="2250"/>
              <a:t>(disputed case)</a:t>
            </a:r>
            <a:endParaRPr sz="2250"/>
          </a:p>
        </p:txBody>
      </p:sp>
      <p:sp>
        <p:nvSpPr>
          <p:cNvPr id="505" name="Shape 505"/>
          <p:cNvSpPr txBox="1"/>
          <p:nvPr/>
        </p:nvSpPr>
        <p:spPr>
          <a:xfrm>
            <a:off x="1790635" y="1838575"/>
            <a:ext cx="470925" cy="322200"/>
          </a:xfrm>
          <a:prstGeom prst="rect">
            <a:avLst/>
          </a:prstGeom>
          <a:noFill/>
          <a:ln>
            <a:noFill/>
          </a:ln>
        </p:spPr>
        <p:txBody>
          <a:bodyPr spcFirstLastPara="1" wrap="square" lIns="68569" tIns="68569" rIns="68569" bIns="68569" anchor="t" anchorCtr="0">
            <a:noAutofit/>
          </a:bodyPr>
          <a:lstStyle/>
          <a:p>
            <a:pPr algn="ctr"/>
            <a:r>
              <a:rPr lang="en" sz="1050"/>
              <a:t>Judy</a:t>
            </a:r>
            <a:endParaRPr sz="1050"/>
          </a:p>
        </p:txBody>
      </p:sp>
      <p:pic>
        <p:nvPicPr>
          <p:cNvPr id="506" name="Shape 506"/>
          <p:cNvPicPr preferRelativeResize="0"/>
          <p:nvPr/>
        </p:nvPicPr>
        <p:blipFill>
          <a:blip r:embed="rId3">
            <a:alphaModFix/>
          </a:blip>
          <a:stretch>
            <a:fillRect/>
          </a:stretch>
        </p:blipFill>
        <p:spPr>
          <a:xfrm>
            <a:off x="1839375" y="656425"/>
            <a:ext cx="974850" cy="1379494"/>
          </a:xfrm>
          <a:prstGeom prst="rect">
            <a:avLst/>
          </a:prstGeom>
          <a:noFill/>
          <a:ln>
            <a:noFill/>
          </a:ln>
        </p:spPr>
      </p:pic>
    </p:spTree>
    <p:extLst>
      <p:ext uri="{BB962C8B-B14F-4D97-AF65-F5344CB8AC3E}">
        <p14:creationId xmlns:p14="http://schemas.microsoft.com/office/powerpoint/2010/main" val="15029137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1000"/>
                                        <p:tgtEl>
                                          <p:spTgt spid="491"/>
                                        </p:tgtEl>
                                      </p:cBhvr>
                                    </p:animEffect>
                                    <p:set>
                                      <p:cBhvr>
                                        <p:cTn id="7" dur="1" fill="hold">
                                          <p:stCondLst>
                                            <p:cond delay="1000"/>
                                          </p:stCondLst>
                                        </p:cTn>
                                        <p:tgtEl>
                                          <p:spTgt spid="491"/>
                                        </p:tgtEl>
                                        <p:attrNameLst>
                                          <p:attrName>style.visibility</p:attrName>
                                        </p:attrNameLst>
                                      </p:cBhvr>
                                      <p:to>
                                        <p:strVal val="hidden"/>
                                      </p:to>
                                    </p:set>
                                  </p:childTnLst>
                                </p:cTn>
                              </p:par>
                              <p:par>
                                <p:cTn id="8" presetID="10" presetClass="entr" presetSubtype="0" fill="hold" nodeType="withEffect">
                                  <p:stCondLst>
                                    <p:cond delay="0"/>
                                  </p:stCondLst>
                                  <p:childTnLst>
                                    <p:set>
                                      <p:cBhvr>
                                        <p:cTn id="9" dur="1" fill="hold">
                                          <p:stCondLst>
                                            <p:cond delay="0"/>
                                          </p:stCondLst>
                                        </p:cTn>
                                        <p:tgtEl>
                                          <p:spTgt spid="492"/>
                                        </p:tgtEl>
                                        <p:attrNameLst>
                                          <p:attrName>style.visibility</p:attrName>
                                        </p:attrNameLst>
                                      </p:cBhvr>
                                      <p:to>
                                        <p:strVal val="visible"/>
                                      </p:to>
                                    </p:set>
                                    <p:animEffect transition="in" filter="fade">
                                      <p:cBhvr>
                                        <p:cTn id="10" dur="1000"/>
                                        <p:tgtEl>
                                          <p:spTgt spid="492"/>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497"/>
                                        </p:tgtEl>
                                        <p:attrNameLst>
                                          <p:attrName>style.visibility</p:attrName>
                                        </p:attrNameLst>
                                      </p:cBhvr>
                                      <p:to>
                                        <p:strVal val="visible"/>
                                      </p:to>
                                    </p:set>
                                    <p:animEffect transition="in" filter="fade">
                                      <p:cBhvr>
                                        <p:cTn id="15" dur="1000"/>
                                        <p:tgtEl>
                                          <p:spTgt spid="497"/>
                                        </p:tgtEl>
                                      </p:cBhvr>
                                    </p:animEffect>
                                  </p:childTnLst>
                                </p:cTn>
                              </p:par>
                              <p:par>
                                <p:cTn id="16" presetID="10" presetClass="entr" presetSubtype="0" fill="hold" nodeType="withEffect">
                                  <p:stCondLst>
                                    <p:cond delay="0"/>
                                  </p:stCondLst>
                                  <p:childTnLst>
                                    <p:set>
                                      <p:cBhvr>
                                        <p:cTn id="17" dur="1" fill="hold">
                                          <p:stCondLst>
                                            <p:cond delay="0"/>
                                          </p:stCondLst>
                                        </p:cTn>
                                        <p:tgtEl>
                                          <p:spTgt spid="496"/>
                                        </p:tgtEl>
                                        <p:attrNameLst>
                                          <p:attrName>style.visibility</p:attrName>
                                        </p:attrNameLst>
                                      </p:cBhvr>
                                      <p:to>
                                        <p:strVal val="visible"/>
                                      </p:to>
                                    </p:set>
                                    <p:animEffect transition="in" filter="fade">
                                      <p:cBhvr>
                                        <p:cTn id="18" dur="1000"/>
                                        <p:tgtEl>
                                          <p:spTgt spid="496"/>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nodeType="clickEffect">
                                  <p:stCondLst>
                                    <p:cond delay="0"/>
                                  </p:stCondLst>
                                  <p:childTnLst>
                                    <p:set>
                                      <p:cBhvr>
                                        <p:cTn id="22" dur="1" fill="hold">
                                          <p:stCondLst>
                                            <p:cond delay="0"/>
                                          </p:stCondLst>
                                        </p:cTn>
                                        <p:tgtEl>
                                          <p:spTgt spid="498"/>
                                        </p:tgtEl>
                                        <p:attrNameLst>
                                          <p:attrName>style.visibility</p:attrName>
                                        </p:attrNameLst>
                                      </p:cBhvr>
                                      <p:to>
                                        <p:strVal val="visible"/>
                                      </p:to>
                                    </p:set>
                                    <p:animEffect transition="in" filter="fade">
                                      <p:cBhvr>
                                        <p:cTn id="23" dur="1000"/>
                                        <p:tgtEl>
                                          <p:spTgt spid="498"/>
                                        </p:tgtEl>
                                      </p:cBhvr>
                                    </p:animEffect>
                                  </p:childTnLst>
                                </p:cTn>
                              </p:par>
                              <p:par>
                                <p:cTn id="24" presetID="10" presetClass="entr" presetSubtype="0" fill="hold" nodeType="withEffect">
                                  <p:stCondLst>
                                    <p:cond delay="0"/>
                                  </p:stCondLst>
                                  <p:childTnLst>
                                    <p:set>
                                      <p:cBhvr>
                                        <p:cTn id="25" dur="1" fill="hold">
                                          <p:stCondLst>
                                            <p:cond delay="0"/>
                                          </p:stCondLst>
                                        </p:cTn>
                                        <p:tgtEl>
                                          <p:spTgt spid="499"/>
                                        </p:tgtEl>
                                        <p:attrNameLst>
                                          <p:attrName>style.visibility</p:attrName>
                                        </p:attrNameLst>
                                      </p:cBhvr>
                                      <p:to>
                                        <p:strVal val="visible"/>
                                      </p:to>
                                    </p:set>
                                    <p:animEffect transition="in" filter="fade">
                                      <p:cBhvr>
                                        <p:cTn id="26" dur="1000"/>
                                        <p:tgtEl>
                                          <p:spTgt spid="499"/>
                                        </p:tgtEl>
                                      </p:cBhvr>
                                    </p:animEffect>
                                  </p:childTnLst>
                                </p:cTn>
                              </p:par>
                              <p:par>
                                <p:cTn id="27" presetID="10" presetClass="entr" presetSubtype="0" fill="hold" nodeType="withEffect">
                                  <p:stCondLst>
                                    <p:cond delay="0"/>
                                  </p:stCondLst>
                                  <p:childTnLst>
                                    <p:set>
                                      <p:cBhvr>
                                        <p:cTn id="28" dur="1" fill="hold">
                                          <p:stCondLst>
                                            <p:cond delay="0"/>
                                          </p:stCondLst>
                                        </p:cTn>
                                        <p:tgtEl>
                                          <p:spTgt spid="500"/>
                                        </p:tgtEl>
                                        <p:attrNameLst>
                                          <p:attrName>style.visibility</p:attrName>
                                        </p:attrNameLst>
                                      </p:cBhvr>
                                      <p:to>
                                        <p:strVal val="visible"/>
                                      </p:to>
                                    </p:set>
                                    <p:animEffect transition="in" filter="fade">
                                      <p:cBhvr>
                                        <p:cTn id="29" dur="1000"/>
                                        <p:tgtEl>
                                          <p:spTgt spid="500"/>
                                        </p:tgtEl>
                                      </p:cBhvr>
                                    </p:animEffect>
                                  </p:childTnLst>
                                </p:cTn>
                              </p:par>
                            </p:childTnLst>
                          </p:cTn>
                        </p:par>
                      </p:childTnLst>
                    </p:cTn>
                  </p:par>
                  <p:par>
                    <p:cTn id="30" fill="hold">
                      <p:stCondLst>
                        <p:cond delay="indefinite"/>
                      </p:stCondLst>
                      <p:childTnLst>
                        <p:par>
                          <p:cTn id="31" fill="hold">
                            <p:stCondLst>
                              <p:cond delay="0"/>
                            </p:stCondLst>
                            <p:childTnLst>
                              <p:par>
                                <p:cTn id="32" presetID="10" presetClass="exit" presetSubtype="0" fill="hold" nodeType="clickEffect">
                                  <p:stCondLst>
                                    <p:cond delay="0"/>
                                  </p:stCondLst>
                                  <p:childTnLst>
                                    <p:animEffect transition="out" filter="fade">
                                      <p:cBhvr>
                                        <p:cTn id="33" dur="1000"/>
                                        <p:tgtEl>
                                          <p:spTgt spid="498"/>
                                        </p:tgtEl>
                                      </p:cBhvr>
                                    </p:animEffect>
                                    <p:set>
                                      <p:cBhvr>
                                        <p:cTn id="34" dur="1" fill="hold">
                                          <p:stCondLst>
                                            <p:cond delay="1000"/>
                                          </p:stCondLst>
                                        </p:cTn>
                                        <p:tgtEl>
                                          <p:spTgt spid="498"/>
                                        </p:tgtEl>
                                        <p:attrNameLst>
                                          <p:attrName>style.visibility</p:attrName>
                                        </p:attrNameLst>
                                      </p:cBhvr>
                                      <p:to>
                                        <p:strVal val="hidden"/>
                                      </p:to>
                                    </p:set>
                                  </p:childTnLst>
                                </p:cTn>
                              </p:par>
                              <p:par>
                                <p:cTn id="35" presetID="10" presetClass="exit" presetSubtype="0" fill="hold" nodeType="withEffect">
                                  <p:stCondLst>
                                    <p:cond delay="0"/>
                                  </p:stCondLst>
                                  <p:childTnLst>
                                    <p:animEffect transition="out" filter="fade">
                                      <p:cBhvr>
                                        <p:cTn id="36" dur="1000"/>
                                        <p:tgtEl>
                                          <p:spTgt spid="499"/>
                                        </p:tgtEl>
                                      </p:cBhvr>
                                    </p:animEffect>
                                    <p:set>
                                      <p:cBhvr>
                                        <p:cTn id="37" dur="1" fill="hold">
                                          <p:stCondLst>
                                            <p:cond delay="1000"/>
                                          </p:stCondLst>
                                        </p:cTn>
                                        <p:tgtEl>
                                          <p:spTgt spid="499"/>
                                        </p:tgtEl>
                                        <p:attrNameLst>
                                          <p:attrName>style.visibility</p:attrName>
                                        </p:attrNameLst>
                                      </p:cBhvr>
                                      <p:to>
                                        <p:strVal val="hidden"/>
                                      </p:to>
                                    </p:set>
                                  </p:childTnLst>
                                </p:cTn>
                              </p:par>
                              <p:par>
                                <p:cTn id="38" presetID="10" presetClass="exit" presetSubtype="0" fill="hold" nodeType="withEffect">
                                  <p:stCondLst>
                                    <p:cond delay="0"/>
                                  </p:stCondLst>
                                  <p:childTnLst>
                                    <p:animEffect transition="out" filter="fade">
                                      <p:cBhvr>
                                        <p:cTn id="39" dur="1000"/>
                                        <p:tgtEl>
                                          <p:spTgt spid="500"/>
                                        </p:tgtEl>
                                      </p:cBhvr>
                                    </p:animEffect>
                                    <p:set>
                                      <p:cBhvr>
                                        <p:cTn id="40" dur="1" fill="hold">
                                          <p:stCondLst>
                                            <p:cond delay="1000"/>
                                          </p:stCondLst>
                                        </p:cTn>
                                        <p:tgtEl>
                                          <p:spTgt spid="500"/>
                                        </p:tgtEl>
                                        <p:attrNameLst>
                                          <p:attrName>style.visibility</p:attrName>
                                        </p:attrNameLst>
                                      </p:cBhvr>
                                      <p:to>
                                        <p:strVal val="hidden"/>
                                      </p:to>
                                    </p:set>
                                  </p:childTnLst>
                                </p:cTn>
                              </p:par>
                            </p:childTnLst>
                          </p:cTn>
                        </p:par>
                      </p:childTnLst>
                    </p:cTn>
                  </p:par>
                  <p:par>
                    <p:cTn id="41" fill="hold">
                      <p:stCondLst>
                        <p:cond delay="indefinite"/>
                      </p:stCondLst>
                      <p:childTnLst>
                        <p:par>
                          <p:cTn id="42" fill="hold">
                            <p:stCondLst>
                              <p:cond delay="0"/>
                            </p:stCondLst>
                            <p:childTnLst>
                              <p:par>
                                <p:cTn id="43" presetID="10" presetClass="entr" presetSubtype="0" fill="hold" nodeType="clickEffect">
                                  <p:stCondLst>
                                    <p:cond delay="0"/>
                                  </p:stCondLst>
                                  <p:childTnLst>
                                    <p:set>
                                      <p:cBhvr>
                                        <p:cTn id="44" dur="1" fill="hold">
                                          <p:stCondLst>
                                            <p:cond delay="0"/>
                                          </p:stCondLst>
                                        </p:cTn>
                                        <p:tgtEl>
                                          <p:spTgt spid="502"/>
                                        </p:tgtEl>
                                        <p:attrNameLst>
                                          <p:attrName>style.visibility</p:attrName>
                                        </p:attrNameLst>
                                      </p:cBhvr>
                                      <p:to>
                                        <p:strVal val="visible"/>
                                      </p:to>
                                    </p:set>
                                    <p:animEffect transition="in" filter="fade">
                                      <p:cBhvr>
                                        <p:cTn id="45" dur="1000"/>
                                        <p:tgtEl>
                                          <p:spTgt spid="502"/>
                                        </p:tgtEl>
                                      </p:cBhvr>
                                    </p:animEffect>
                                  </p:childTnLst>
                                </p:cTn>
                              </p:par>
                              <p:par>
                                <p:cTn id="46" presetID="10" presetClass="entr" presetSubtype="0" fill="hold" nodeType="withEffect">
                                  <p:stCondLst>
                                    <p:cond delay="0"/>
                                  </p:stCondLst>
                                  <p:childTnLst>
                                    <p:set>
                                      <p:cBhvr>
                                        <p:cTn id="47" dur="1" fill="hold">
                                          <p:stCondLst>
                                            <p:cond delay="0"/>
                                          </p:stCondLst>
                                        </p:cTn>
                                        <p:tgtEl>
                                          <p:spTgt spid="501"/>
                                        </p:tgtEl>
                                        <p:attrNameLst>
                                          <p:attrName>style.visibility</p:attrName>
                                        </p:attrNameLst>
                                      </p:cBhvr>
                                      <p:to>
                                        <p:strVal val="visible"/>
                                      </p:to>
                                    </p:set>
                                    <p:animEffect transition="in" filter="fade">
                                      <p:cBhvr>
                                        <p:cTn id="48" dur="1000"/>
                                        <p:tgtEl>
                                          <p:spTgt spid="501"/>
                                        </p:tgtEl>
                                      </p:cBhvr>
                                    </p:animEffect>
                                  </p:childTnLst>
                                </p:cTn>
                              </p:par>
                            </p:childTnLst>
                          </p:cTn>
                        </p:par>
                      </p:childTnLst>
                    </p:cTn>
                  </p:par>
                  <p:par>
                    <p:cTn id="49" fill="hold">
                      <p:stCondLst>
                        <p:cond delay="indefinite"/>
                      </p:stCondLst>
                      <p:childTnLst>
                        <p:par>
                          <p:cTn id="50" fill="hold">
                            <p:stCondLst>
                              <p:cond delay="0"/>
                            </p:stCondLst>
                            <p:childTnLst>
                              <p:par>
                                <p:cTn id="51" presetID="10" presetClass="entr" presetSubtype="0" fill="hold" nodeType="clickEffect">
                                  <p:stCondLst>
                                    <p:cond delay="0"/>
                                  </p:stCondLst>
                                  <p:childTnLst>
                                    <p:set>
                                      <p:cBhvr>
                                        <p:cTn id="52" dur="1" fill="hold">
                                          <p:stCondLst>
                                            <p:cond delay="0"/>
                                          </p:stCondLst>
                                        </p:cTn>
                                        <p:tgtEl>
                                          <p:spTgt spid="495"/>
                                        </p:tgtEl>
                                        <p:attrNameLst>
                                          <p:attrName>style.visibility</p:attrName>
                                        </p:attrNameLst>
                                      </p:cBhvr>
                                      <p:to>
                                        <p:strVal val="visible"/>
                                      </p:to>
                                    </p:set>
                                    <p:animEffect transition="in" filter="fade">
                                      <p:cBhvr>
                                        <p:cTn id="53" dur="1000"/>
                                        <p:tgtEl>
                                          <p:spTgt spid="495"/>
                                        </p:tgtEl>
                                      </p:cBhvr>
                                    </p:animEffect>
                                  </p:childTnLst>
                                </p:cTn>
                              </p:par>
                              <p:par>
                                <p:cTn id="54" presetID="10" presetClass="entr" presetSubtype="0" fill="hold" nodeType="withEffect">
                                  <p:stCondLst>
                                    <p:cond delay="0"/>
                                  </p:stCondLst>
                                  <p:childTnLst>
                                    <p:set>
                                      <p:cBhvr>
                                        <p:cTn id="55" dur="1" fill="hold">
                                          <p:stCondLst>
                                            <p:cond delay="0"/>
                                          </p:stCondLst>
                                        </p:cTn>
                                        <p:tgtEl>
                                          <p:spTgt spid="506"/>
                                        </p:tgtEl>
                                        <p:attrNameLst>
                                          <p:attrName>style.visibility</p:attrName>
                                        </p:attrNameLst>
                                      </p:cBhvr>
                                      <p:to>
                                        <p:strVal val="visible"/>
                                      </p:to>
                                    </p:set>
                                    <p:animEffect transition="in" filter="fade">
                                      <p:cBhvr>
                                        <p:cTn id="56" dur="1000"/>
                                        <p:tgtEl>
                                          <p:spTgt spid="506"/>
                                        </p:tgtEl>
                                      </p:cBhvr>
                                    </p:animEffect>
                                  </p:childTnLst>
                                </p:cTn>
                              </p:par>
                              <p:par>
                                <p:cTn id="57" presetID="10" presetClass="entr" presetSubtype="0" fill="hold" nodeType="withEffect">
                                  <p:stCondLst>
                                    <p:cond delay="0"/>
                                  </p:stCondLst>
                                  <p:childTnLst>
                                    <p:set>
                                      <p:cBhvr>
                                        <p:cTn id="58" dur="1" fill="hold">
                                          <p:stCondLst>
                                            <p:cond delay="0"/>
                                          </p:stCondLst>
                                        </p:cTn>
                                        <p:tgtEl>
                                          <p:spTgt spid="503"/>
                                        </p:tgtEl>
                                        <p:attrNameLst>
                                          <p:attrName>style.visibility</p:attrName>
                                        </p:attrNameLst>
                                      </p:cBhvr>
                                      <p:to>
                                        <p:strVal val="visible"/>
                                      </p:to>
                                    </p:set>
                                    <p:animEffect transition="in" filter="fade">
                                      <p:cBhvr>
                                        <p:cTn id="59" dur="1000"/>
                                        <p:tgtEl>
                                          <p:spTgt spid="503"/>
                                        </p:tgtEl>
                                      </p:cBhvr>
                                    </p:animEffect>
                                  </p:childTnLst>
                                </p:cTn>
                              </p:par>
                              <p:par>
                                <p:cTn id="60" presetID="10" presetClass="entr" presetSubtype="0" fill="hold" nodeType="withEffect">
                                  <p:stCondLst>
                                    <p:cond delay="0"/>
                                  </p:stCondLst>
                                  <p:childTnLst>
                                    <p:set>
                                      <p:cBhvr>
                                        <p:cTn id="61" dur="1" fill="hold">
                                          <p:stCondLst>
                                            <p:cond delay="0"/>
                                          </p:stCondLst>
                                        </p:cTn>
                                        <p:tgtEl>
                                          <p:spTgt spid="505"/>
                                        </p:tgtEl>
                                        <p:attrNameLst>
                                          <p:attrName>style.visibility</p:attrName>
                                        </p:attrNameLst>
                                      </p:cBhvr>
                                      <p:to>
                                        <p:strVal val="visible"/>
                                      </p:to>
                                    </p:set>
                                    <p:animEffect transition="in" filter="fade">
                                      <p:cBhvr>
                                        <p:cTn id="62" dur="1000"/>
                                        <p:tgtEl>
                                          <p:spTgt spid="505"/>
                                        </p:tgtEl>
                                      </p:cBhvr>
                                    </p:animEffect>
                                  </p:childTnLst>
                                </p:cTn>
                              </p:par>
                              <p:par>
                                <p:cTn id="63" presetID="10" presetClass="entr" presetSubtype="0" fill="hold" nodeType="withEffect">
                                  <p:stCondLst>
                                    <p:cond delay="0"/>
                                  </p:stCondLst>
                                  <p:childTnLst>
                                    <p:set>
                                      <p:cBhvr>
                                        <p:cTn id="64" dur="1" fill="hold">
                                          <p:stCondLst>
                                            <p:cond delay="0"/>
                                          </p:stCondLst>
                                        </p:cTn>
                                        <p:tgtEl>
                                          <p:spTgt spid="504"/>
                                        </p:tgtEl>
                                        <p:attrNameLst>
                                          <p:attrName>style.visibility</p:attrName>
                                        </p:attrNameLst>
                                      </p:cBhvr>
                                      <p:to>
                                        <p:strVal val="visible"/>
                                      </p:to>
                                    </p:set>
                                    <p:animEffect transition="in" filter="fade">
                                      <p:cBhvr>
                                        <p:cTn id="65" dur="1000"/>
                                        <p:tgtEl>
                                          <p:spTgt spid="50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510"/>
        <p:cNvGrpSpPr/>
        <p:nvPr/>
      </p:nvGrpSpPr>
      <p:grpSpPr>
        <a:xfrm>
          <a:off x="0" y="0"/>
          <a:ext cx="0" cy="0"/>
          <a:chOff x="0" y="0"/>
          <a:chExt cx="0" cy="0"/>
        </a:xfrm>
      </p:grpSpPr>
      <p:sp>
        <p:nvSpPr>
          <p:cNvPr id="511" name="Shape 511"/>
          <p:cNvSpPr/>
          <p:nvPr/>
        </p:nvSpPr>
        <p:spPr>
          <a:xfrm>
            <a:off x="6429656" y="2503500"/>
            <a:ext cx="1258425" cy="1953000"/>
          </a:xfrm>
          <a:prstGeom prst="rect">
            <a:avLst/>
          </a:prstGeom>
          <a:noFill/>
          <a:ln w="19050" cap="flat" cmpd="sng">
            <a:solidFill>
              <a:schemeClr val="dk2"/>
            </a:solidFill>
            <a:prstDash val="dash"/>
            <a:round/>
            <a:headEnd type="none" w="sm" len="sm"/>
            <a:tailEnd type="none" w="sm" len="sm"/>
          </a:ln>
        </p:spPr>
        <p:txBody>
          <a:bodyPr spcFirstLastPara="1" wrap="square" lIns="68569" tIns="68569" rIns="68569" bIns="68569" anchor="ctr" anchorCtr="0">
            <a:noAutofit/>
          </a:bodyPr>
          <a:lstStyle/>
          <a:p>
            <a:endParaRPr sz="1050"/>
          </a:p>
        </p:txBody>
      </p:sp>
      <p:sp>
        <p:nvSpPr>
          <p:cNvPr id="512" name="Shape 512"/>
          <p:cNvSpPr txBox="1">
            <a:spLocks noGrp="1"/>
          </p:cNvSpPr>
          <p:nvPr>
            <p:ph type="title"/>
          </p:nvPr>
        </p:nvSpPr>
        <p:spPr>
          <a:xfrm>
            <a:off x="1485900" y="205979"/>
            <a:ext cx="6172200" cy="857475"/>
          </a:xfrm>
          <a:prstGeom prst="rect">
            <a:avLst/>
          </a:prstGeom>
        </p:spPr>
        <p:txBody>
          <a:bodyPr spcFirstLastPara="1" wrap="square" lIns="68569" tIns="68569" rIns="68569" bIns="68569" anchor="b" anchorCtr="0">
            <a:noAutofit/>
          </a:bodyPr>
          <a:lstStyle/>
          <a:p>
            <a:r>
              <a:rPr lang="en"/>
              <a:t>Example 2: Green addresses</a:t>
            </a:r>
            <a:endParaRPr i="1"/>
          </a:p>
        </p:txBody>
      </p:sp>
      <p:sp>
        <p:nvSpPr>
          <p:cNvPr id="513" name="Shape 513"/>
          <p:cNvSpPr/>
          <p:nvPr/>
        </p:nvSpPr>
        <p:spPr>
          <a:xfrm>
            <a:off x="1252247" y="2774250"/>
            <a:ext cx="1069650" cy="1306575"/>
          </a:xfrm>
          <a:prstGeom prst="smileyFace">
            <a:avLst>
              <a:gd name="adj" fmla="val 4653"/>
            </a:avLst>
          </a:prstGeom>
          <a:solidFill>
            <a:schemeClr val="lt2"/>
          </a:solidFill>
          <a:ln w="19050" cap="flat" cmpd="sng">
            <a:solidFill>
              <a:schemeClr val="dk2"/>
            </a:solidFill>
            <a:prstDash val="solid"/>
            <a:round/>
            <a:headEnd type="none" w="sm" len="sm"/>
            <a:tailEnd type="none" w="sm" len="sm"/>
          </a:ln>
        </p:spPr>
        <p:txBody>
          <a:bodyPr spcFirstLastPara="1" wrap="square" lIns="68569" tIns="68569" rIns="68569" bIns="68569" anchor="ctr" anchorCtr="0">
            <a:noAutofit/>
          </a:bodyPr>
          <a:lstStyle/>
          <a:p>
            <a:endParaRPr sz="1050"/>
          </a:p>
        </p:txBody>
      </p:sp>
      <p:sp>
        <p:nvSpPr>
          <p:cNvPr id="514" name="Shape 514"/>
          <p:cNvSpPr txBox="1"/>
          <p:nvPr/>
        </p:nvSpPr>
        <p:spPr>
          <a:xfrm>
            <a:off x="1551610" y="4080750"/>
            <a:ext cx="470925" cy="322200"/>
          </a:xfrm>
          <a:prstGeom prst="rect">
            <a:avLst/>
          </a:prstGeom>
          <a:noFill/>
          <a:ln>
            <a:noFill/>
          </a:ln>
        </p:spPr>
        <p:txBody>
          <a:bodyPr spcFirstLastPara="1" wrap="square" lIns="68569" tIns="68569" rIns="68569" bIns="68569" anchor="t" anchorCtr="0">
            <a:noAutofit/>
          </a:bodyPr>
          <a:lstStyle/>
          <a:p>
            <a:pPr algn="ctr"/>
            <a:r>
              <a:rPr lang="en" sz="1050"/>
              <a:t>Alice</a:t>
            </a:r>
            <a:endParaRPr sz="1050"/>
          </a:p>
        </p:txBody>
      </p:sp>
      <p:sp>
        <p:nvSpPr>
          <p:cNvPr id="515" name="Shape 515"/>
          <p:cNvSpPr/>
          <p:nvPr/>
        </p:nvSpPr>
        <p:spPr>
          <a:xfrm>
            <a:off x="6477216" y="2774250"/>
            <a:ext cx="1069650" cy="1306575"/>
          </a:xfrm>
          <a:prstGeom prst="smileyFace">
            <a:avLst>
              <a:gd name="adj" fmla="val 4653"/>
            </a:avLst>
          </a:prstGeom>
          <a:solidFill>
            <a:schemeClr val="lt2"/>
          </a:solidFill>
          <a:ln w="19050" cap="flat" cmpd="sng">
            <a:solidFill>
              <a:schemeClr val="dk2"/>
            </a:solidFill>
            <a:prstDash val="solid"/>
            <a:round/>
            <a:headEnd type="none" w="sm" len="sm"/>
            <a:tailEnd type="none" w="sm" len="sm"/>
          </a:ln>
        </p:spPr>
        <p:txBody>
          <a:bodyPr spcFirstLastPara="1" wrap="square" lIns="68569" tIns="68569" rIns="68569" bIns="68569" anchor="ctr" anchorCtr="0">
            <a:noAutofit/>
          </a:bodyPr>
          <a:lstStyle/>
          <a:p>
            <a:endParaRPr sz="1050"/>
          </a:p>
        </p:txBody>
      </p:sp>
      <p:sp>
        <p:nvSpPr>
          <p:cNvPr id="516" name="Shape 516"/>
          <p:cNvSpPr txBox="1"/>
          <p:nvPr/>
        </p:nvSpPr>
        <p:spPr>
          <a:xfrm>
            <a:off x="6776579" y="4080750"/>
            <a:ext cx="470925" cy="322200"/>
          </a:xfrm>
          <a:prstGeom prst="rect">
            <a:avLst/>
          </a:prstGeom>
          <a:noFill/>
          <a:ln>
            <a:noFill/>
          </a:ln>
        </p:spPr>
        <p:txBody>
          <a:bodyPr spcFirstLastPara="1" wrap="square" lIns="68569" tIns="68569" rIns="68569" bIns="68569" anchor="t" anchorCtr="0">
            <a:noAutofit/>
          </a:bodyPr>
          <a:lstStyle/>
          <a:p>
            <a:pPr algn="ctr"/>
            <a:r>
              <a:rPr lang="en" sz="1050"/>
              <a:t>Bob</a:t>
            </a:r>
            <a:endParaRPr sz="1050"/>
          </a:p>
        </p:txBody>
      </p:sp>
      <p:sp>
        <p:nvSpPr>
          <p:cNvPr id="517" name="Shape 517"/>
          <p:cNvSpPr/>
          <p:nvPr/>
        </p:nvSpPr>
        <p:spPr>
          <a:xfrm>
            <a:off x="2452425" y="4069650"/>
            <a:ext cx="4024800" cy="976275"/>
          </a:xfrm>
          <a:prstGeom prst="roundRect">
            <a:avLst>
              <a:gd name="adj" fmla="val 16667"/>
            </a:avLst>
          </a:prstGeom>
          <a:solidFill>
            <a:srgbClr val="9FC5E8"/>
          </a:solidFill>
          <a:ln w="19050" cap="flat" cmpd="sng">
            <a:solidFill>
              <a:srgbClr val="666666"/>
            </a:solidFill>
            <a:prstDash val="solid"/>
            <a:round/>
            <a:headEnd type="none" w="sm" len="sm"/>
            <a:tailEnd type="none" w="sm" len="sm"/>
          </a:ln>
        </p:spPr>
        <p:txBody>
          <a:bodyPr spcFirstLastPara="1" wrap="square" lIns="68569" tIns="68569" rIns="68569" bIns="68569" anchor="ctr" anchorCtr="0">
            <a:noAutofit/>
          </a:bodyPr>
          <a:lstStyle/>
          <a:p>
            <a:pPr algn="ctr"/>
            <a:r>
              <a:rPr lang="en" sz="1350" b="1">
                <a:latin typeface="Trebuchet MS"/>
                <a:ea typeface="Trebuchet MS"/>
                <a:cs typeface="Trebuchet MS"/>
                <a:sym typeface="Trebuchet MS"/>
              </a:rPr>
              <a:t>PROBLEM:</a:t>
            </a:r>
            <a:r>
              <a:rPr lang="en" sz="1350">
                <a:latin typeface="Trebuchet MS"/>
                <a:ea typeface="Trebuchet MS"/>
                <a:cs typeface="Trebuchet MS"/>
                <a:sym typeface="Trebuchet MS"/>
              </a:rPr>
              <a:t> Alice wants to pay Bob.</a:t>
            </a:r>
            <a:endParaRPr sz="1350">
              <a:latin typeface="Trebuchet MS"/>
              <a:ea typeface="Trebuchet MS"/>
              <a:cs typeface="Trebuchet MS"/>
              <a:sym typeface="Trebuchet MS"/>
            </a:endParaRPr>
          </a:p>
          <a:p>
            <a:pPr algn="ctr"/>
            <a:r>
              <a:rPr lang="en" sz="1350">
                <a:latin typeface="Trebuchet MS"/>
                <a:ea typeface="Trebuchet MS"/>
                <a:cs typeface="Trebuchet MS"/>
                <a:sym typeface="Trebuchet MS"/>
              </a:rPr>
              <a:t>Bob can’t wait 6 verifications to guard against double-spends, or is offline completely.</a:t>
            </a:r>
            <a:endParaRPr sz="1350">
              <a:latin typeface="Trebuchet MS"/>
              <a:ea typeface="Trebuchet MS"/>
              <a:cs typeface="Trebuchet MS"/>
              <a:sym typeface="Trebuchet MS"/>
            </a:endParaRPr>
          </a:p>
        </p:txBody>
      </p:sp>
      <p:pic>
        <p:nvPicPr>
          <p:cNvPr id="518" name="Shape 518"/>
          <p:cNvPicPr preferRelativeResize="0"/>
          <p:nvPr/>
        </p:nvPicPr>
        <p:blipFill>
          <a:blip r:embed="rId3">
            <a:alphaModFix/>
          </a:blip>
          <a:stretch>
            <a:fillRect/>
          </a:stretch>
        </p:blipFill>
        <p:spPr>
          <a:xfrm>
            <a:off x="3502219" y="1197000"/>
            <a:ext cx="979875" cy="979875"/>
          </a:xfrm>
          <a:prstGeom prst="rect">
            <a:avLst/>
          </a:prstGeom>
          <a:noFill/>
          <a:ln>
            <a:noFill/>
          </a:ln>
        </p:spPr>
      </p:pic>
      <p:sp>
        <p:nvSpPr>
          <p:cNvPr id="519" name="Shape 519"/>
          <p:cNvSpPr/>
          <p:nvPr/>
        </p:nvSpPr>
        <p:spPr>
          <a:xfrm>
            <a:off x="2452425" y="3146375"/>
            <a:ext cx="3752325" cy="666000"/>
          </a:xfrm>
          <a:prstGeom prst="rect">
            <a:avLst/>
          </a:prstGeom>
          <a:solidFill>
            <a:srgbClr val="B6D7A8"/>
          </a:solidFill>
          <a:ln w="19050" cap="flat" cmpd="sng">
            <a:solidFill>
              <a:srgbClr val="666666"/>
            </a:solidFill>
            <a:prstDash val="solid"/>
            <a:round/>
            <a:headEnd type="none" w="sm" len="sm"/>
            <a:tailEnd type="none" w="sm" len="sm"/>
          </a:ln>
        </p:spPr>
        <p:txBody>
          <a:bodyPr spcFirstLastPara="1" wrap="square" lIns="68569" tIns="68569" rIns="68569" bIns="68569" anchor="ctr" anchorCtr="0">
            <a:noAutofit/>
          </a:bodyPr>
          <a:lstStyle/>
          <a:p>
            <a:pPr>
              <a:lnSpc>
                <a:spcPct val="150000"/>
              </a:lnSpc>
            </a:pPr>
            <a:r>
              <a:rPr lang="en" sz="1350">
                <a:solidFill>
                  <a:schemeClr val="dk1"/>
                </a:solidFill>
                <a:latin typeface="Trebuchet MS"/>
                <a:ea typeface="Trebuchet MS"/>
                <a:cs typeface="Trebuchet MS"/>
                <a:sym typeface="Trebuchet MS"/>
              </a:rPr>
              <a:t>Pay x to Bob, y to Bank</a:t>
            </a:r>
            <a:endParaRPr sz="1350" baseline="-25000">
              <a:solidFill>
                <a:schemeClr val="dk1"/>
              </a:solidFill>
              <a:latin typeface="Trebuchet MS"/>
              <a:ea typeface="Trebuchet MS"/>
              <a:cs typeface="Trebuchet MS"/>
              <a:sym typeface="Trebuchet MS"/>
            </a:endParaRPr>
          </a:p>
          <a:p>
            <a:pPr algn="r">
              <a:lnSpc>
                <a:spcPct val="115000"/>
              </a:lnSpc>
            </a:pPr>
            <a:r>
              <a:rPr lang="en" sz="750">
                <a:solidFill>
                  <a:schemeClr val="dk1"/>
                </a:solidFill>
                <a:latin typeface="Trebuchet MS"/>
                <a:ea typeface="Trebuchet MS"/>
                <a:cs typeface="Trebuchet MS"/>
                <a:sym typeface="Trebuchet MS"/>
              </a:rPr>
              <a:t>SIGNED(BANK)</a:t>
            </a:r>
            <a:endParaRPr sz="750">
              <a:solidFill>
                <a:schemeClr val="dk1"/>
              </a:solidFill>
              <a:latin typeface="Trebuchet MS"/>
              <a:ea typeface="Trebuchet MS"/>
              <a:cs typeface="Trebuchet MS"/>
              <a:sym typeface="Trebuchet MS"/>
            </a:endParaRPr>
          </a:p>
        </p:txBody>
      </p:sp>
      <p:sp>
        <p:nvSpPr>
          <p:cNvPr id="520" name="Shape 520"/>
          <p:cNvSpPr txBox="1"/>
          <p:nvPr/>
        </p:nvSpPr>
        <p:spPr>
          <a:xfrm>
            <a:off x="6522860" y="2102475"/>
            <a:ext cx="1218375" cy="322200"/>
          </a:xfrm>
          <a:prstGeom prst="rect">
            <a:avLst/>
          </a:prstGeom>
          <a:noFill/>
          <a:ln>
            <a:noFill/>
          </a:ln>
        </p:spPr>
        <p:txBody>
          <a:bodyPr spcFirstLastPara="1" wrap="square" lIns="68569" tIns="68569" rIns="68569" bIns="68569" anchor="t" anchorCtr="0">
            <a:noAutofit/>
          </a:bodyPr>
          <a:lstStyle/>
          <a:p>
            <a:pPr algn="ctr"/>
            <a:r>
              <a:rPr lang="en" sz="1050"/>
              <a:t>Faraday cage</a:t>
            </a:r>
            <a:endParaRPr sz="1050"/>
          </a:p>
        </p:txBody>
      </p:sp>
      <p:cxnSp>
        <p:nvCxnSpPr>
          <p:cNvPr id="521" name="Shape 521"/>
          <p:cNvCxnSpPr/>
          <p:nvPr/>
        </p:nvCxnSpPr>
        <p:spPr>
          <a:xfrm rot="10800000" flipH="1">
            <a:off x="2281556" y="2308125"/>
            <a:ext cx="1171800" cy="577125"/>
          </a:xfrm>
          <a:prstGeom prst="straightConnector1">
            <a:avLst/>
          </a:prstGeom>
          <a:noFill/>
          <a:ln w="19050" cap="flat" cmpd="sng">
            <a:solidFill>
              <a:schemeClr val="dk2"/>
            </a:solidFill>
            <a:prstDash val="solid"/>
            <a:round/>
            <a:headEnd type="none" w="med" len="med"/>
            <a:tailEnd type="triangle" w="med" len="med"/>
          </a:ln>
        </p:spPr>
      </p:cxnSp>
      <p:sp>
        <p:nvSpPr>
          <p:cNvPr id="522" name="Shape 522"/>
          <p:cNvSpPr txBox="1"/>
          <p:nvPr/>
        </p:nvSpPr>
        <p:spPr>
          <a:xfrm>
            <a:off x="1154100" y="1886625"/>
            <a:ext cx="2183850" cy="666000"/>
          </a:xfrm>
          <a:prstGeom prst="rect">
            <a:avLst/>
          </a:prstGeom>
          <a:noFill/>
          <a:ln>
            <a:noFill/>
          </a:ln>
        </p:spPr>
        <p:txBody>
          <a:bodyPr spcFirstLastPara="1" wrap="square" lIns="68569" tIns="68569" rIns="68569" bIns="68569" anchor="t" anchorCtr="0">
            <a:noAutofit/>
          </a:bodyPr>
          <a:lstStyle/>
          <a:p>
            <a:pPr algn="ctr"/>
            <a:r>
              <a:rPr lang="en" sz="1050"/>
              <a:t>It’s me, Alice! Could you make out  a green payment to Bob?</a:t>
            </a:r>
            <a:endParaRPr sz="1050"/>
          </a:p>
        </p:txBody>
      </p:sp>
      <p:sp>
        <p:nvSpPr>
          <p:cNvPr id="523" name="Shape 523"/>
          <p:cNvSpPr txBox="1"/>
          <p:nvPr/>
        </p:nvSpPr>
        <p:spPr>
          <a:xfrm>
            <a:off x="3756685" y="2324475"/>
            <a:ext cx="470925" cy="322200"/>
          </a:xfrm>
          <a:prstGeom prst="rect">
            <a:avLst/>
          </a:prstGeom>
          <a:noFill/>
          <a:ln>
            <a:noFill/>
          </a:ln>
        </p:spPr>
        <p:txBody>
          <a:bodyPr spcFirstLastPara="1" wrap="square" lIns="68569" tIns="68569" rIns="68569" bIns="68569" anchor="t" anchorCtr="0">
            <a:noAutofit/>
          </a:bodyPr>
          <a:lstStyle/>
          <a:p>
            <a:pPr algn="ctr"/>
            <a:r>
              <a:rPr lang="en" sz="1050"/>
              <a:t>Bank</a:t>
            </a:r>
            <a:endParaRPr sz="1050"/>
          </a:p>
        </p:txBody>
      </p:sp>
      <p:pic>
        <p:nvPicPr>
          <p:cNvPr id="524" name="Shape 524"/>
          <p:cNvPicPr preferRelativeResize="0"/>
          <p:nvPr/>
        </p:nvPicPr>
        <p:blipFill>
          <a:blip r:embed="rId4">
            <a:alphaModFix/>
          </a:blip>
          <a:stretch>
            <a:fillRect/>
          </a:stretch>
        </p:blipFill>
        <p:spPr>
          <a:xfrm>
            <a:off x="1886475" y="1284975"/>
            <a:ext cx="719100" cy="451238"/>
          </a:xfrm>
          <a:prstGeom prst="rect">
            <a:avLst/>
          </a:prstGeom>
          <a:noFill/>
          <a:ln>
            <a:noFill/>
          </a:ln>
        </p:spPr>
      </p:pic>
      <p:sp>
        <p:nvSpPr>
          <p:cNvPr id="525" name="Shape 525"/>
          <p:cNvSpPr/>
          <p:nvPr/>
        </p:nvSpPr>
        <p:spPr>
          <a:xfrm>
            <a:off x="4482094" y="3218850"/>
            <a:ext cx="1317150" cy="417375"/>
          </a:xfrm>
          <a:prstGeom prst="horizontalScroll">
            <a:avLst>
              <a:gd name="adj" fmla="val 12500"/>
            </a:avLst>
          </a:prstGeom>
          <a:solidFill>
            <a:schemeClr val="lt2"/>
          </a:solidFill>
          <a:ln w="19050" cap="flat" cmpd="sng">
            <a:solidFill>
              <a:schemeClr val="dk2"/>
            </a:solidFill>
            <a:prstDash val="solid"/>
            <a:round/>
            <a:headEnd type="none" w="sm" len="sm"/>
            <a:tailEnd type="none" w="sm" len="sm"/>
          </a:ln>
        </p:spPr>
        <p:txBody>
          <a:bodyPr spcFirstLastPara="1" wrap="square" lIns="68569" tIns="68569" rIns="68569" bIns="68569" anchor="ctr" anchorCtr="0">
            <a:noAutofit/>
          </a:bodyPr>
          <a:lstStyle/>
          <a:p>
            <a:r>
              <a:rPr lang="en" sz="1050"/>
              <a:t>No double spend</a:t>
            </a:r>
            <a:endParaRPr sz="1050"/>
          </a:p>
        </p:txBody>
      </p:sp>
      <p:sp>
        <p:nvSpPr>
          <p:cNvPr id="526" name="Shape 526"/>
          <p:cNvSpPr/>
          <p:nvPr/>
        </p:nvSpPr>
        <p:spPr>
          <a:xfrm>
            <a:off x="4565363" y="1063375"/>
            <a:ext cx="3175875" cy="771975"/>
          </a:xfrm>
          <a:prstGeom prst="wedgeEllipseCallout">
            <a:avLst>
              <a:gd name="adj1" fmla="val -49320"/>
              <a:gd name="adj2" fmla="val 59260"/>
            </a:avLst>
          </a:prstGeom>
          <a:solidFill>
            <a:schemeClr val="lt2"/>
          </a:solidFill>
          <a:ln w="19050" cap="flat" cmpd="sng">
            <a:solidFill>
              <a:schemeClr val="dk2"/>
            </a:solidFill>
            <a:prstDash val="solid"/>
            <a:round/>
            <a:headEnd type="none" w="sm" len="sm"/>
            <a:tailEnd type="none" w="sm" len="sm"/>
          </a:ln>
        </p:spPr>
        <p:txBody>
          <a:bodyPr spcFirstLastPara="1" wrap="square" lIns="68569" tIns="68569" rIns="68569" bIns="68569" anchor="ctr" anchorCtr="0">
            <a:noAutofit/>
          </a:bodyPr>
          <a:lstStyle/>
          <a:p>
            <a:r>
              <a:rPr lang="en" sz="1050" b="1">
                <a:latin typeface="Courier New"/>
                <a:ea typeface="Courier New"/>
                <a:cs typeface="Courier New"/>
                <a:sym typeface="Courier New"/>
              </a:rPr>
              <a:t>004</a:t>
            </a:r>
            <a:r>
              <a:rPr lang="en" sz="1050"/>
              <a:t> days since last double spend!</a:t>
            </a:r>
            <a:endParaRPr sz="1050"/>
          </a:p>
        </p:txBody>
      </p:sp>
      <p:sp>
        <p:nvSpPr>
          <p:cNvPr id="527" name="Shape 527"/>
          <p:cNvSpPr/>
          <p:nvPr/>
        </p:nvSpPr>
        <p:spPr>
          <a:xfrm>
            <a:off x="5051400" y="1358275"/>
            <a:ext cx="312975" cy="204300"/>
          </a:xfrm>
          <a:prstGeom prst="rect">
            <a:avLst/>
          </a:prstGeom>
          <a:solidFill>
            <a:srgbClr val="CC687A">
              <a:alpha val="58850"/>
            </a:srgbClr>
          </a:solidFill>
          <a:ln w="19050" cap="flat" cmpd="sng">
            <a:solidFill>
              <a:schemeClr val="dk2"/>
            </a:solidFill>
            <a:prstDash val="solid"/>
            <a:round/>
            <a:headEnd type="none" w="sm" len="sm"/>
            <a:tailEnd type="none" w="sm" len="sm"/>
          </a:ln>
        </p:spPr>
        <p:txBody>
          <a:bodyPr spcFirstLastPara="1" wrap="square" lIns="68569" tIns="68569" rIns="68569" bIns="68569" anchor="ctr" anchorCtr="0">
            <a:noAutofit/>
          </a:bodyPr>
          <a:lstStyle/>
          <a:p>
            <a:endParaRPr sz="1050"/>
          </a:p>
        </p:txBody>
      </p:sp>
    </p:spTree>
    <p:extLst>
      <p:ext uri="{BB962C8B-B14F-4D97-AF65-F5344CB8AC3E}">
        <p14:creationId xmlns:p14="http://schemas.microsoft.com/office/powerpoint/2010/main" val="5994749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1000"/>
                                        <p:tgtEl>
                                          <p:spTgt spid="517"/>
                                        </p:tgtEl>
                                      </p:cBhvr>
                                    </p:animEffect>
                                    <p:set>
                                      <p:cBhvr>
                                        <p:cTn id="7" dur="1" fill="hold">
                                          <p:stCondLst>
                                            <p:cond delay="1000"/>
                                          </p:stCondLst>
                                        </p:cTn>
                                        <p:tgtEl>
                                          <p:spTgt spid="517"/>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520"/>
                                        </p:tgtEl>
                                        <p:attrNameLst>
                                          <p:attrName>style.visibility</p:attrName>
                                        </p:attrNameLst>
                                      </p:cBhvr>
                                      <p:to>
                                        <p:strVal val="visible"/>
                                      </p:to>
                                    </p:set>
                                    <p:animEffect transition="in" filter="fade">
                                      <p:cBhvr>
                                        <p:cTn id="12" dur="1000"/>
                                        <p:tgtEl>
                                          <p:spTgt spid="520"/>
                                        </p:tgtEl>
                                      </p:cBhvr>
                                    </p:animEffect>
                                  </p:childTnLst>
                                </p:cTn>
                              </p:par>
                              <p:par>
                                <p:cTn id="13" presetID="10" presetClass="entr" presetSubtype="0" fill="hold" nodeType="withEffect">
                                  <p:stCondLst>
                                    <p:cond delay="0"/>
                                  </p:stCondLst>
                                  <p:childTnLst>
                                    <p:set>
                                      <p:cBhvr>
                                        <p:cTn id="14" dur="1" fill="hold">
                                          <p:stCondLst>
                                            <p:cond delay="0"/>
                                          </p:stCondLst>
                                        </p:cTn>
                                        <p:tgtEl>
                                          <p:spTgt spid="511"/>
                                        </p:tgtEl>
                                        <p:attrNameLst>
                                          <p:attrName>style.visibility</p:attrName>
                                        </p:attrNameLst>
                                      </p:cBhvr>
                                      <p:to>
                                        <p:strVal val="visible"/>
                                      </p:to>
                                    </p:set>
                                    <p:animEffect transition="in" filter="fade">
                                      <p:cBhvr>
                                        <p:cTn id="15" dur="1000"/>
                                        <p:tgtEl>
                                          <p:spTgt spid="511"/>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nodeType="clickEffect">
                                  <p:stCondLst>
                                    <p:cond delay="0"/>
                                  </p:stCondLst>
                                  <p:childTnLst>
                                    <p:set>
                                      <p:cBhvr>
                                        <p:cTn id="19" dur="1" fill="hold">
                                          <p:stCondLst>
                                            <p:cond delay="0"/>
                                          </p:stCondLst>
                                        </p:cTn>
                                        <p:tgtEl>
                                          <p:spTgt spid="518"/>
                                        </p:tgtEl>
                                        <p:attrNameLst>
                                          <p:attrName>style.visibility</p:attrName>
                                        </p:attrNameLst>
                                      </p:cBhvr>
                                      <p:to>
                                        <p:strVal val="visible"/>
                                      </p:to>
                                    </p:set>
                                    <p:animEffect transition="in" filter="fade">
                                      <p:cBhvr>
                                        <p:cTn id="20" dur="1000"/>
                                        <p:tgtEl>
                                          <p:spTgt spid="518"/>
                                        </p:tgtEl>
                                      </p:cBhvr>
                                    </p:animEffect>
                                  </p:childTnLst>
                                </p:cTn>
                              </p:par>
                              <p:par>
                                <p:cTn id="21" presetID="10" presetClass="entr" presetSubtype="0" fill="hold" nodeType="withEffect">
                                  <p:stCondLst>
                                    <p:cond delay="0"/>
                                  </p:stCondLst>
                                  <p:childTnLst>
                                    <p:set>
                                      <p:cBhvr>
                                        <p:cTn id="22" dur="1" fill="hold">
                                          <p:stCondLst>
                                            <p:cond delay="0"/>
                                          </p:stCondLst>
                                        </p:cTn>
                                        <p:tgtEl>
                                          <p:spTgt spid="523"/>
                                        </p:tgtEl>
                                        <p:attrNameLst>
                                          <p:attrName>style.visibility</p:attrName>
                                        </p:attrNameLst>
                                      </p:cBhvr>
                                      <p:to>
                                        <p:strVal val="visible"/>
                                      </p:to>
                                    </p:set>
                                    <p:animEffect transition="in" filter="fade">
                                      <p:cBhvr>
                                        <p:cTn id="23" dur="1000"/>
                                        <p:tgtEl>
                                          <p:spTgt spid="523"/>
                                        </p:tgtEl>
                                      </p:cBhvr>
                                    </p:animEffect>
                                  </p:childTnLst>
                                </p:cTn>
                              </p:par>
                            </p:childTnLst>
                          </p:cTn>
                        </p:par>
                      </p:childTnLst>
                    </p:cTn>
                  </p:par>
                  <p:par>
                    <p:cTn id="24" fill="hold">
                      <p:stCondLst>
                        <p:cond delay="indefinite"/>
                      </p:stCondLst>
                      <p:childTnLst>
                        <p:par>
                          <p:cTn id="25" fill="hold">
                            <p:stCondLst>
                              <p:cond delay="0"/>
                            </p:stCondLst>
                            <p:childTnLst>
                              <p:par>
                                <p:cTn id="26" presetID="10" presetClass="entr" presetSubtype="0" fill="hold" nodeType="clickEffect">
                                  <p:stCondLst>
                                    <p:cond delay="0"/>
                                  </p:stCondLst>
                                  <p:childTnLst>
                                    <p:set>
                                      <p:cBhvr>
                                        <p:cTn id="27" dur="1" fill="hold">
                                          <p:stCondLst>
                                            <p:cond delay="0"/>
                                          </p:stCondLst>
                                        </p:cTn>
                                        <p:tgtEl>
                                          <p:spTgt spid="521"/>
                                        </p:tgtEl>
                                        <p:attrNameLst>
                                          <p:attrName>style.visibility</p:attrName>
                                        </p:attrNameLst>
                                      </p:cBhvr>
                                      <p:to>
                                        <p:strVal val="visible"/>
                                      </p:to>
                                    </p:set>
                                    <p:animEffect transition="in" filter="fade">
                                      <p:cBhvr>
                                        <p:cTn id="28" dur="1000"/>
                                        <p:tgtEl>
                                          <p:spTgt spid="521"/>
                                        </p:tgtEl>
                                      </p:cBhvr>
                                    </p:animEffect>
                                  </p:childTnLst>
                                </p:cTn>
                              </p:par>
                              <p:par>
                                <p:cTn id="29" presetID="10" presetClass="entr" presetSubtype="0" fill="hold" nodeType="withEffect">
                                  <p:stCondLst>
                                    <p:cond delay="0"/>
                                  </p:stCondLst>
                                  <p:childTnLst>
                                    <p:set>
                                      <p:cBhvr>
                                        <p:cTn id="30" dur="1" fill="hold">
                                          <p:stCondLst>
                                            <p:cond delay="0"/>
                                          </p:stCondLst>
                                        </p:cTn>
                                        <p:tgtEl>
                                          <p:spTgt spid="522"/>
                                        </p:tgtEl>
                                        <p:attrNameLst>
                                          <p:attrName>style.visibility</p:attrName>
                                        </p:attrNameLst>
                                      </p:cBhvr>
                                      <p:to>
                                        <p:strVal val="visible"/>
                                      </p:to>
                                    </p:set>
                                    <p:animEffect transition="in" filter="fade">
                                      <p:cBhvr>
                                        <p:cTn id="31" dur="1000"/>
                                        <p:tgtEl>
                                          <p:spTgt spid="522"/>
                                        </p:tgtEl>
                                      </p:cBhvr>
                                    </p:animEffect>
                                  </p:childTnLst>
                                </p:cTn>
                              </p:par>
                              <p:par>
                                <p:cTn id="32" presetID="10" presetClass="entr" presetSubtype="0" fill="hold" nodeType="withEffect">
                                  <p:stCondLst>
                                    <p:cond delay="0"/>
                                  </p:stCondLst>
                                  <p:childTnLst>
                                    <p:set>
                                      <p:cBhvr>
                                        <p:cTn id="33" dur="1" fill="hold">
                                          <p:stCondLst>
                                            <p:cond delay="0"/>
                                          </p:stCondLst>
                                        </p:cTn>
                                        <p:tgtEl>
                                          <p:spTgt spid="524"/>
                                        </p:tgtEl>
                                        <p:attrNameLst>
                                          <p:attrName>style.visibility</p:attrName>
                                        </p:attrNameLst>
                                      </p:cBhvr>
                                      <p:to>
                                        <p:strVal val="visible"/>
                                      </p:to>
                                    </p:set>
                                    <p:animEffect transition="in" filter="fade">
                                      <p:cBhvr>
                                        <p:cTn id="34" dur="1000"/>
                                        <p:tgtEl>
                                          <p:spTgt spid="524"/>
                                        </p:tgtEl>
                                      </p:cBhvr>
                                    </p:animEffect>
                                  </p:childTnLst>
                                </p:cTn>
                              </p:par>
                            </p:childTnLst>
                          </p:cTn>
                        </p:par>
                      </p:childTnLst>
                    </p:cTn>
                  </p:par>
                  <p:par>
                    <p:cTn id="35" fill="hold">
                      <p:stCondLst>
                        <p:cond delay="indefinite"/>
                      </p:stCondLst>
                      <p:childTnLst>
                        <p:par>
                          <p:cTn id="36" fill="hold">
                            <p:stCondLst>
                              <p:cond delay="0"/>
                            </p:stCondLst>
                            <p:childTnLst>
                              <p:par>
                                <p:cTn id="37" presetID="10" presetClass="entr" presetSubtype="0" fill="hold" nodeType="clickEffect">
                                  <p:stCondLst>
                                    <p:cond delay="0"/>
                                  </p:stCondLst>
                                  <p:childTnLst>
                                    <p:set>
                                      <p:cBhvr>
                                        <p:cTn id="38" dur="1" fill="hold">
                                          <p:stCondLst>
                                            <p:cond delay="0"/>
                                          </p:stCondLst>
                                        </p:cTn>
                                        <p:tgtEl>
                                          <p:spTgt spid="525"/>
                                        </p:tgtEl>
                                        <p:attrNameLst>
                                          <p:attrName>style.visibility</p:attrName>
                                        </p:attrNameLst>
                                      </p:cBhvr>
                                      <p:to>
                                        <p:strVal val="visible"/>
                                      </p:to>
                                    </p:set>
                                    <p:animEffect transition="in" filter="fade">
                                      <p:cBhvr>
                                        <p:cTn id="39" dur="1000"/>
                                        <p:tgtEl>
                                          <p:spTgt spid="525"/>
                                        </p:tgtEl>
                                      </p:cBhvr>
                                    </p:animEffect>
                                  </p:childTnLst>
                                </p:cTn>
                              </p:par>
                              <p:par>
                                <p:cTn id="40" presetID="10" presetClass="entr" presetSubtype="0" fill="hold" nodeType="withEffect">
                                  <p:stCondLst>
                                    <p:cond delay="0"/>
                                  </p:stCondLst>
                                  <p:childTnLst>
                                    <p:set>
                                      <p:cBhvr>
                                        <p:cTn id="41" dur="1" fill="hold">
                                          <p:stCondLst>
                                            <p:cond delay="0"/>
                                          </p:stCondLst>
                                        </p:cTn>
                                        <p:tgtEl>
                                          <p:spTgt spid="519"/>
                                        </p:tgtEl>
                                        <p:attrNameLst>
                                          <p:attrName>style.visibility</p:attrName>
                                        </p:attrNameLst>
                                      </p:cBhvr>
                                      <p:to>
                                        <p:strVal val="visible"/>
                                      </p:to>
                                    </p:set>
                                    <p:animEffect transition="in" filter="fade">
                                      <p:cBhvr>
                                        <p:cTn id="42" dur="1000"/>
                                        <p:tgtEl>
                                          <p:spTgt spid="519"/>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nodeType="clickEffect">
                                  <p:stCondLst>
                                    <p:cond delay="0"/>
                                  </p:stCondLst>
                                  <p:childTnLst>
                                    <p:set>
                                      <p:cBhvr>
                                        <p:cTn id="46" dur="1" fill="hold">
                                          <p:stCondLst>
                                            <p:cond delay="0"/>
                                          </p:stCondLst>
                                        </p:cTn>
                                        <p:tgtEl>
                                          <p:spTgt spid="526"/>
                                        </p:tgtEl>
                                        <p:attrNameLst>
                                          <p:attrName>style.visibility</p:attrName>
                                        </p:attrNameLst>
                                      </p:cBhvr>
                                      <p:to>
                                        <p:strVal val="visible"/>
                                      </p:to>
                                    </p:set>
                                    <p:animEffect transition="in" filter="fade">
                                      <p:cBhvr>
                                        <p:cTn id="47" dur="1000"/>
                                        <p:tgtEl>
                                          <p:spTgt spid="526"/>
                                        </p:tgtEl>
                                      </p:cBhvr>
                                    </p:animEffect>
                                  </p:childTnLst>
                                </p:cTn>
                              </p:par>
                              <p:par>
                                <p:cTn id="48" presetID="10" presetClass="entr" presetSubtype="0" fill="hold" nodeType="withEffect">
                                  <p:stCondLst>
                                    <p:cond delay="0"/>
                                  </p:stCondLst>
                                  <p:childTnLst>
                                    <p:set>
                                      <p:cBhvr>
                                        <p:cTn id="49" dur="1" fill="hold">
                                          <p:stCondLst>
                                            <p:cond delay="0"/>
                                          </p:stCondLst>
                                        </p:cTn>
                                        <p:tgtEl>
                                          <p:spTgt spid="527"/>
                                        </p:tgtEl>
                                        <p:attrNameLst>
                                          <p:attrName>style.visibility</p:attrName>
                                        </p:attrNameLst>
                                      </p:cBhvr>
                                      <p:to>
                                        <p:strVal val="visible"/>
                                      </p:to>
                                    </p:set>
                                    <p:animEffect transition="in" filter="fade">
                                      <p:cBhvr>
                                        <p:cTn id="50" dur="1000"/>
                                        <p:tgtEl>
                                          <p:spTgt spid="52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Simple Light">
  <a:themeElements>
    <a:clrScheme name="Custom 347">
      <a:dk1>
        <a:srgbClr val="000000"/>
      </a:dk1>
      <a:lt1>
        <a:srgbClr val="FFFFFF"/>
      </a:lt1>
      <a:dk2>
        <a:srgbClr val="666666"/>
      </a:dk2>
      <a:lt2>
        <a:srgbClr val="CCCCCC"/>
      </a:lt2>
      <a:accent1>
        <a:srgbClr val="3A81BA"/>
      </a:accent1>
      <a:accent2>
        <a:srgbClr val="D89F39"/>
      </a:accent2>
      <a:accent3>
        <a:srgbClr val="8BAB42"/>
      </a:accent3>
      <a:accent4>
        <a:srgbClr val="57A7B5"/>
      </a:accent4>
      <a:accent5>
        <a:srgbClr val="8B81D2"/>
      </a:accent5>
      <a:accent6>
        <a:srgbClr val="963334"/>
      </a:accent6>
      <a:hlink>
        <a:srgbClr val="1155CC"/>
      </a:hlink>
      <a:folHlink>
        <a:srgbClr val="6611CC"/>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1155</Words>
  <Application>Microsoft Office PowerPoint</Application>
  <PresentationFormat>On-screen Show (16:9)</PresentationFormat>
  <Paragraphs>141</Paragraphs>
  <Slides>15</Slides>
  <Notes>11</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15</vt:i4>
      </vt:variant>
    </vt:vector>
  </HeadingPairs>
  <TitlesOfParts>
    <vt:vector size="22" baseType="lpstr">
      <vt:lpstr>Arial</vt:lpstr>
      <vt:lpstr>Calibri</vt:lpstr>
      <vt:lpstr>Calibri Light</vt:lpstr>
      <vt:lpstr>Courier New</vt:lpstr>
      <vt:lpstr>Trebuchet MS</vt:lpstr>
      <vt:lpstr>Simple Light</vt:lpstr>
      <vt:lpstr>Office Theme</vt:lpstr>
      <vt:lpstr>A bit more on smart contract</vt:lpstr>
      <vt:lpstr>Bitcoin scripts in practice (as of 2014)</vt:lpstr>
      <vt:lpstr>Proof-of-burn</vt:lpstr>
      <vt:lpstr>Should senders specify scripts?</vt:lpstr>
      <vt:lpstr>Idea: use the hash of redemption script</vt:lpstr>
      <vt:lpstr>Pay to script hash</vt:lpstr>
      <vt:lpstr>PowerPoint Presentation</vt:lpstr>
      <vt:lpstr>Example 1: Escrow transactions</vt:lpstr>
      <vt:lpstr>Example 2: Green addresses</vt:lpstr>
      <vt:lpstr>Example 3: Efficient micro-payments</vt:lpstr>
      <vt:lpstr>lock_time</vt:lpstr>
      <vt:lpstr>A bidirectional channel (Poon and Dryja 2016)</vt:lpstr>
      <vt:lpstr>Two-way Payment Channel</vt:lpstr>
      <vt:lpstr>More advanced scripts</vt:lpstr>
      <vt:lpstr>A gentle introduction to Ethereum</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Lecture 1</dc:title>
  <cp:lastModifiedBy>Jiasun Li</cp:lastModifiedBy>
  <cp:revision>112</cp:revision>
  <dcterms:modified xsi:type="dcterms:W3CDTF">2022-10-27T14:08:16Z</dcterms:modified>
</cp:coreProperties>
</file>